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306" r:id="rId3"/>
    <p:sldId id="276" r:id="rId4"/>
    <p:sldId id="277" r:id="rId5"/>
    <p:sldId id="307" r:id="rId6"/>
    <p:sldId id="278" r:id="rId7"/>
    <p:sldId id="308" r:id="rId8"/>
    <p:sldId id="310" r:id="rId9"/>
    <p:sldId id="311" r:id="rId10"/>
    <p:sldId id="312" r:id="rId11"/>
    <p:sldId id="313" r:id="rId12"/>
    <p:sldId id="314" r:id="rId13"/>
    <p:sldId id="318" r:id="rId14"/>
    <p:sldId id="319" r:id="rId15"/>
    <p:sldId id="321" r:id="rId16"/>
    <p:sldId id="322" r:id="rId17"/>
    <p:sldId id="320" r:id="rId18"/>
    <p:sldId id="316" r:id="rId19"/>
    <p:sldId id="323" r:id="rId20"/>
    <p:sldId id="258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3EC1"/>
    <a:srgbClr val="C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1" d="100"/>
          <a:sy n="81" d="100"/>
        </p:scale>
        <p:origin x="-78" y="-7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5/19/2022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openxmlformats.org/officeDocument/2006/relationships/image" Target="../media/image10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http://www.mind-map.ru/inc/images/0703/0703240103480.gif" TargetMode="External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14094" y="6318737"/>
            <a:ext cx="3176953" cy="398585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cs typeface="Times New Roman" panose="02020603050405020304" pitchFamily="18" charset="0"/>
              </a:rPr>
              <a:t>Ровеньки, 2022</a:t>
            </a:r>
            <a:endParaRPr lang="ru-RU" b="1" dirty="0"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34681" y="1969925"/>
            <a:ext cx="9158515" cy="2308324"/>
          </a:xfrm>
          <a:prstGeom prst="rect">
            <a:avLst/>
          </a:prstGeom>
          <a:noFill/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Times New Roman" panose="02020603050405020304" pitchFamily="18" charset="0"/>
              </a:rPr>
              <a:t>Интеллект-карты как способ формирования </a:t>
            </a:r>
            <a:r>
              <a:rPr lang="ru-RU" sz="4800" b="1" dirty="0" err="1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Times New Roman" panose="02020603050405020304" pitchFamily="18" charset="0"/>
              </a:rPr>
              <a:t>метапредметных</a:t>
            </a:r>
            <a:r>
              <a:rPr lang="ru-RU" sz="4800" b="1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Times New Roman" panose="02020603050405020304" pitchFamily="18" charset="0"/>
              </a:rPr>
              <a:t> </a:t>
            </a:r>
            <a:r>
              <a:rPr lang="ru-RU" sz="4800" b="1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Times New Roman" panose="02020603050405020304" pitchFamily="18" charset="0"/>
              </a:rPr>
              <a:t>результатов обучения</a:t>
            </a:r>
            <a:endParaRPr lang="ru-RU" sz="4800" b="1" cap="none" spc="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Times New Roman" panose="02020603050405020304" pitchFamily="18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973016" y="235763"/>
            <a:ext cx="10081846" cy="114755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800" kern="1200" cap="all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0"/>
              </a:spcAft>
            </a:pPr>
            <a:r>
              <a:rPr lang="ru-RU" sz="2000" b="1" dirty="0" smtClean="0">
                <a:cs typeface="Times New Roman" panose="02020603050405020304" pitchFamily="18" charset="0"/>
              </a:rPr>
              <a:t>Муниципальное бюджетное общеобразовательное учреждение</a:t>
            </a:r>
          </a:p>
          <a:p>
            <a:pPr algn="ctr">
              <a:spcAft>
                <a:spcPts val="0"/>
              </a:spcAft>
            </a:pPr>
            <a:r>
              <a:rPr lang="ru-RU" sz="2000" b="1" dirty="0" smtClean="0">
                <a:cs typeface="Times New Roman" panose="02020603050405020304" pitchFamily="18" charset="0"/>
              </a:rPr>
              <a:t>«</a:t>
            </a:r>
            <a:r>
              <a:rPr lang="ru-RU" sz="2000" b="1" dirty="0" err="1" smtClean="0">
                <a:cs typeface="Times New Roman" panose="02020603050405020304" pitchFamily="18" charset="0"/>
              </a:rPr>
              <a:t>Ровеньская</a:t>
            </a:r>
            <a:r>
              <a:rPr lang="ru-RU" sz="2000" b="1" dirty="0" smtClean="0">
                <a:cs typeface="Times New Roman" panose="02020603050405020304" pitchFamily="18" charset="0"/>
              </a:rPr>
              <a:t> основная общеобразовательная школа </a:t>
            </a:r>
            <a:r>
              <a:rPr lang="ru-RU" sz="2000" b="1" dirty="0" err="1" smtClean="0">
                <a:cs typeface="Times New Roman" panose="02020603050405020304" pitchFamily="18" charset="0"/>
              </a:rPr>
              <a:t>Ровеньского</a:t>
            </a:r>
            <a:r>
              <a:rPr lang="ru-RU" sz="2000" b="1" dirty="0" smtClean="0">
                <a:cs typeface="Times New Roman" panose="02020603050405020304" pitchFamily="18" charset="0"/>
              </a:rPr>
              <a:t> района Белгородской области»</a:t>
            </a:r>
            <a:endParaRPr lang="ru-RU" sz="2000" b="1" dirty="0"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217877" y="4994030"/>
            <a:ext cx="38100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cs typeface="Times New Roman" panose="02020603050405020304" pitchFamily="18" charset="0"/>
              </a:rPr>
              <a:t>МАНЧЕНКО ИВАН СЕРГЕЕВИЧ,</a:t>
            </a:r>
          </a:p>
          <a:p>
            <a:pPr algn="ctr"/>
            <a:r>
              <a:rPr lang="ru-RU" b="1" dirty="0">
                <a:cs typeface="Times New Roman" panose="02020603050405020304" pitchFamily="18" charset="0"/>
              </a:rPr>
              <a:t>УЧИТЕЛЬ БИОЛОГИИ И ХИМИИ</a:t>
            </a:r>
          </a:p>
          <a:p>
            <a:pPr algn="ctr"/>
            <a:r>
              <a:rPr lang="ru-RU" b="1" dirty="0">
                <a:cs typeface="Times New Roman" panose="02020603050405020304" pitchFamily="18" charset="0"/>
              </a:rPr>
              <a:t>МБОУ «РОВЕНЬСКАЯ ООШ</a:t>
            </a:r>
            <a:r>
              <a:rPr lang="ru-RU" b="1" dirty="0" smtClean="0">
                <a:cs typeface="Times New Roman" panose="02020603050405020304" pitchFamily="18" charset="0"/>
              </a:rPr>
              <a:t>»</a:t>
            </a:r>
            <a:endParaRPr lang="ru-RU" b="1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5020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8374" name="Rectangle 6"/>
          <p:cNvSpPr>
            <a:spLocks noChangeArrowheads="1"/>
          </p:cNvSpPr>
          <p:nvPr/>
        </p:nvSpPr>
        <p:spPr bwMode="auto">
          <a:xfrm>
            <a:off x="1524000" y="1914526"/>
            <a:ext cx="1841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kumimoji="0" lang="ru-RU" altLang="ru-RU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kumimoji="0" lang="ru-RU" altLang="ru-RU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290539" y="383960"/>
            <a:ext cx="9893277" cy="77503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4000" b="1" dirty="0" smtClean="0"/>
              <a:t>Принципы рисования Интеллект-карт:</a:t>
            </a:r>
            <a:endParaRPr lang="ru-RU" alt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264769" y="2756829"/>
            <a:ext cx="323556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От </a:t>
            </a:r>
            <a:r>
              <a:rPr lang="ru-RU" sz="3200" dirty="0"/>
              <a:t>веток первого уровня при необходимости отходят ветки 2 </a:t>
            </a:r>
            <a:r>
              <a:rPr lang="ru-RU" sz="3200" dirty="0" smtClean="0"/>
              <a:t>уровня</a:t>
            </a:r>
            <a:endParaRPr lang="ru-RU" sz="3200" dirty="0"/>
          </a:p>
        </p:txBody>
      </p:sp>
      <p:pic>
        <p:nvPicPr>
          <p:cNvPr id="3074" name="Picture 2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794" y="1535723"/>
            <a:ext cx="6155760" cy="5136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8733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8374" name="Rectangle 6"/>
          <p:cNvSpPr>
            <a:spLocks noChangeArrowheads="1"/>
          </p:cNvSpPr>
          <p:nvPr/>
        </p:nvSpPr>
        <p:spPr bwMode="auto">
          <a:xfrm>
            <a:off x="1524000" y="1914526"/>
            <a:ext cx="1841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kumimoji="0" lang="ru-RU" altLang="ru-RU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kumimoji="0" lang="ru-RU" altLang="ru-RU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290539" y="383960"/>
            <a:ext cx="9893277" cy="77503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4000" b="1" dirty="0" smtClean="0"/>
              <a:t>Принципы рисования Интеллект-карт:</a:t>
            </a:r>
            <a:endParaRPr lang="ru-RU" alt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557845" y="2479233"/>
            <a:ext cx="331763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Везде</a:t>
            </a:r>
            <a:r>
              <a:rPr lang="ru-RU" sz="3200" dirty="0"/>
              <a:t>, где возможно, добавляем рисунки, символы, и другую графику</a:t>
            </a:r>
          </a:p>
        </p:txBody>
      </p:sp>
      <p:pic>
        <p:nvPicPr>
          <p:cNvPr id="4098" name="Picture 2" descr="Предпоследня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6046" y="1453662"/>
            <a:ext cx="6622539" cy="5180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6653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8374" name="Rectangle 6"/>
          <p:cNvSpPr>
            <a:spLocks noChangeArrowheads="1"/>
          </p:cNvSpPr>
          <p:nvPr/>
        </p:nvSpPr>
        <p:spPr bwMode="auto">
          <a:xfrm>
            <a:off x="1524000" y="1914526"/>
            <a:ext cx="1841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kumimoji="0" lang="ru-RU" altLang="ru-RU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kumimoji="0" lang="ru-RU" altLang="ru-RU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290539" y="383960"/>
            <a:ext cx="9893277" cy="77503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4000" b="1" dirty="0" smtClean="0"/>
              <a:t>Принципы рисования Интеллект-карт:</a:t>
            </a:r>
            <a:endParaRPr lang="ru-RU" alt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557845" y="2479233"/>
            <a:ext cx="331763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При </a:t>
            </a:r>
            <a:r>
              <a:rPr lang="ru-RU" sz="3200" dirty="0"/>
              <a:t>необходимости рисуем стрелки, соединяющие разные понятия на разных ветках</a:t>
            </a:r>
          </a:p>
        </p:txBody>
      </p:sp>
      <p:pic>
        <p:nvPicPr>
          <p:cNvPr id="5122" name="Picture 2" descr="Последня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539" y="1500554"/>
            <a:ext cx="6306015" cy="5087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5908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8374" name="Rectangle 6"/>
          <p:cNvSpPr>
            <a:spLocks noChangeArrowheads="1"/>
          </p:cNvSpPr>
          <p:nvPr/>
        </p:nvSpPr>
        <p:spPr bwMode="auto">
          <a:xfrm>
            <a:off x="1524000" y="1914526"/>
            <a:ext cx="1841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kumimoji="0" lang="ru-RU" altLang="ru-RU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kumimoji="0" lang="ru-RU" altLang="ru-RU"/>
          </a:p>
        </p:txBody>
      </p:sp>
      <p:pic>
        <p:nvPicPr>
          <p:cNvPr id="7" name="Рисунок 12" descr="http://abramovich.my1.ru/pictures/2017-03-24-PHOTO-0000009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2998" y="184666"/>
            <a:ext cx="9683261" cy="6474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9664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8374" name="Rectangle 6"/>
          <p:cNvSpPr>
            <a:spLocks noChangeArrowheads="1"/>
          </p:cNvSpPr>
          <p:nvPr/>
        </p:nvSpPr>
        <p:spPr bwMode="auto">
          <a:xfrm>
            <a:off x="1524000" y="1914526"/>
            <a:ext cx="1841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kumimoji="0" lang="ru-RU" altLang="ru-RU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kumimoji="0" lang="ru-RU" altLang="ru-RU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290537" y="4547"/>
            <a:ext cx="9893277" cy="77503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alt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Сервисы для создания интеллект-карт:</a:t>
            </a:r>
            <a:endParaRPr lang="ru-RU" alt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user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0987" y="779585"/>
            <a:ext cx="7666890" cy="5917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52402" y="1421302"/>
            <a:ext cx="420858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/>
              <a:t>MindMeister</a:t>
            </a:r>
            <a:r>
              <a:rPr lang="ru-RU" sz="2800" dirty="0"/>
              <a:t> (</a:t>
            </a:r>
            <a:r>
              <a:rPr lang="ru-RU" sz="2800" dirty="0" err="1"/>
              <a:t>МайндМейстер</a:t>
            </a:r>
            <a:r>
              <a:rPr lang="ru-RU" sz="2800" dirty="0" smtClean="0"/>
              <a:t>) -  </a:t>
            </a:r>
            <a:r>
              <a:rPr lang="ru-RU" sz="2800" dirty="0"/>
              <a:t>это онлайн-программа для создания интеллект-карт, которая помогает вам визуально фиксировать, развивать и распространять свои </a:t>
            </a:r>
            <a:r>
              <a:rPr lang="ru-RU" sz="2800" dirty="0" smtClean="0"/>
              <a:t>идеи.</a:t>
            </a:r>
          </a:p>
          <a:p>
            <a:endParaRPr lang="ru-RU" sz="2800" dirty="0" smtClean="0"/>
          </a:p>
          <a:p>
            <a:pPr algn="ctr"/>
            <a:r>
              <a:rPr lang="en-US" sz="2800" b="1" dirty="0" smtClean="0">
                <a:solidFill>
                  <a:srgbClr val="AC3EC1"/>
                </a:solidFill>
              </a:rPr>
              <a:t>https</a:t>
            </a:r>
            <a:r>
              <a:rPr lang="en-US" sz="2800" b="1" dirty="0">
                <a:solidFill>
                  <a:srgbClr val="AC3EC1"/>
                </a:solidFill>
              </a:rPr>
              <a:t>://www.mindmeister.com/ru</a:t>
            </a:r>
            <a:endParaRPr lang="ru-RU" sz="2800" b="1" dirty="0">
              <a:solidFill>
                <a:srgbClr val="AC3EC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904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8374" name="Rectangle 6"/>
          <p:cNvSpPr>
            <a:spLocks noChangeArrowheads="1"/>
          </p:cNvSpPr>
          <p:nvPr/>
        </p:nvSpPr>
        <p:spPr bwMode="auto">
          <a:xfrm>
            <a:off x="1524000" y="1914526"/>
            <a:ext cx="1841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kumimoji="0" lang="ru-RU" altLang="ru-RU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kumimoji="0" lang="ru-RU" altLang="ru-RU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290537" y="4547"/>
            <a:ext cx="9893277" cy="77503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alt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Сервисы для создания интеллект-карт:</a:t>
            </a:r>
            <a:endParaRPr lang="ru-RU" alt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2402" y="1421302"/>
            <a:ext cx="42085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>
              <a:solidFill>
                <a:srgbClr val="AC3EC1"/>
              </a:solidFill>
            </a:endParaRPr>
          </a:p>
        </p:txBody>
      </p:sp>
      <p:pic>
        <p:nvPicPr>
          <p:cNvPr id="6146" name="Picture 2" descr="C:\Users\user\Desktop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0986" y="867507"/>
            <a:ext cx="7645642" cy="5802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52403" y="1550256"/>
            <a:ext cx="386861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MS </a:t>
            </a:r>
            <a:r>
              <a:rPr lang="en-US" sz="2800" dirty="0" smtClean="0"/>
              <a:t>Visio</a:t>
            </a:r>
            <a:r>
              <a:rPr lang="ru-RU" sz="2800" dirty="0"/>
              <a:t> </a:t>
            </a:r>
            <a:r>
              <a:rPr lang="ru-RU" sz="2800" dirty="0" smtClean="0"/>
              <a:t>предназначена </a:t>
            </a:r>
            <a:r>
              <a:rPr lang="ru-RU" sz="2800" dirty="0"/>
              <a:t>для создания профессиональных схем, </a:t>
            </a:r>
            <a:r>
              <a:rPr lang="ru-RU" sz="2800" dirty="0" smtClean="0"/>
              <a:t>имеет </a:t>
            </a:r>
            <a:r>
              <a:rPr lang="ru-RU" sz="2800" dirty="0"/>
              <a:t>возможность создавать интеллект-карты </a:t>
            </a:r>
            <a:endParaRPr lang="ru-RU" sz="2800" dirty="0" smtClean="0"/>
          </a:p>
          <a:p>
            <a:endParaRPr lang="ru-RU" sz="2800" b="1" dirty="0">
              <a:solidFill>
                <a:srgbClr val="AC3EC1"/>
              </a:solidFill>
            </a:endParaRPr>
          </a:p>
          <a:p>
            <a:pPr algn="ctr"/>
            <a:r>
              <a:rPr lang="en-US" sz="2800" b="1" dirty="0" smtClean="0">
                <a:solidFill>
                  <a:srgbClr val="AC3EC1"/>
                </a:solidFill>
              </a:rPr>
              <a:t>https</a:t>
            </a:r>
            <a:r>
              <a:rPr lang="en-US" sz="2800" b="1" dirty="0">
                <a:solidFill>
                  <a:srgbClr val="AC3EC1"/>
                </a:solidFill>
              </a:rPr>
              <a:t>://products.aspose.app/diagram/ru/editor</a:t>
            </a:r>
            <a:endParaRPr lang="ru-RU" sz="2800" b="1" dirty="0">
              <a:solidFill>
                <a:srgbClr val="AC3EC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2231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8374" name="Rectangle 6"/>
          <p:cNvSpPr>
            <a:spLocks noChangeArrowheads="1"/>
          </p:cNvSpPr>
          <p:nvPr/>
        </p:nvSpPr>
        <p:spPr bwMode="auto">
          <a:xfrm>
            <a:off x="1524000" y="1914526"/>
            <a:ext cx="1841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kumimoji="0" lang="ru-RU" altLang="ru-RU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kumimoji="0" lang="ru-RU" altLang="ru-RU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290537" y="4547"/>
            <a:ext cx="9893277" cy="77503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alt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Сервисы для создания интеллект-карт:</a:t>
            </a:r>
            <a:endParaRPr lang="ru-RU" alt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2402" y="1421302"/>
            <a:ext cx="42085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>
              <a:solidFill>
                <a:srgbClr val="AC3EC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34465" y="1134087"/>
            <a:ext cx="386861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 smtClean="0"/>
              <a:t>Coggle</a:t>
            </a:r>
            <a:r>
              <a:rPr lang="ru-RU" sz="2800" dirty="0" smtClean="0"/>
              <a:t> </a:t>
            </a:r>
            <a:r>
              <a:rPr lang="ru-RU" sz="2800" dirty="0"/>
              <a:t>- программа для создания и совместного редактирования ментальных карт, которые могут быть использованы для </a:t>
            </a:r>
            <a:r>
              <a:rPr lang="ru-RU" sz="2800" dirty="0" smtClean="0"/>
              <a:t>мозгового </a:t>
            </a:r>
            <a:r>
              <a:rPr lang="ru-RU" sz="2800" dirty="0"/>
              <a:t>штурма или разработки креативных </a:t>
            </a:r>
            <a:r>
              <a:rPr lang="ru-RU" sz="2800" dirty="0" smtClean="0"/>
              <a:t>идей</a:t>
            </a:r>
          </a:p>
          <a:p>
            <a:endParaRPr lang="ru-RU" sz="2800" dirty="0" smtClean="0"/>
          </a:p>
          <a:p>
            <a:pPr algn="ctr"/>
            <a:r>
              <a:rPr lang="en-US" sz="2800" b="1" dirty="0">
                <a:solidFill>
                  <a:srgbClr val="AC3EC1"/>
                </a:solidFill>
              </a:rPr>
              <a:t>https://coggle.it/</a:t>
            </a:r>
            <a:endParaRPr lang="ru-RU" sz="2800" b="1" dirty="0">
              <a:solidFill>
                <a:srgbClr val="AC3EC1"/>
              </a:solidFill>
            </a:endParaRPr>
          </a:p>
        </p:txBody>
      </p:sp>
      <p:pic>
        <p:nvPicPr>
          <p:cNvPr id="7170" name="Picture 2" descr="C:\Users\user\Desktop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0986" y="779585"/>
            <a:ext cx="7675684" cy="5825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4274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31" t="18074" r="8125" b="13307"/>
          <a:stretch>
            <a:fillRect/>
          </a:stretch>
        </p:blipFill>
        <p:spPr bwMode="auto">
          <a:xfrm>
            <a:off x="381000" y="306388"/>
            <a:ext cx="11482753" cy="626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6" name="Рисунок 3" descr="logo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1" y="306388"/>
            <a:ext cx="2546351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3727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789477"/>
              </p:ext>
            </p:extLst>
          </p:nvPr>
        </p:nvGraphicFramePr>
        <p:xfrm>
          <a:off x="1465383" y="1449071"/>
          <a:ext cx="8733693" cy="5042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4017"/>
                <a:gridCol w="2847584"/>
                <a:gridCol w="3552092"/>
              </a:tblGrid>
              <a:tr h="2024964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Задействовать оба полушария головного мозга</a:t>
                      </a:r>
                    </a:p>
                  </a:txBody>
                  <a:tcPr marL="121920" marR="12192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Повышать работоспособность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Адаптироваться к условиям ЕГЭ и ОГЭ</a:t>
                      </a:r>
                      <a:endParaRPr lang="ru-RU" sz="2400" dirty="0" smtClean="0"/>
                    </a:p>
                    <a:p>
                      <a:pPr algn="ctr"/>
                      <a:endParaRPr lang="ru-RU" sz="2400" dirty="0"/>
                    </a:p>
                  </a:txBody>
                  <a:tcPr marL="121920" marR="121920">
                    <a:solidFill>
                      <a:srgbClr val="002060"/>
                    </a:solidFill>
                  </a:tcPr>
                </a:tc>
              </a:tr>
              <a:tr h="3001206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Формировать </a:t>
                      </a:r>
                      <a:r>
                        <a:rPr lang="ru-RU" sz="24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метапредметные</a:t>
                      </a: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результаты освоения основной образовательной программы ООО </a:t>
                      </a:r>
                      <a:endParaRPr lang="ru-RU" sz="2400" b="1" dirty="0" smtClean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121920" marR="12192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24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Оуществлять</a:t>
                      </a: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контроль собственной интеллектуальной деятельности</a:t>
                      </a:r>
                      <a:endParaRPr lang="ru-RU" sz="2400" b="1" dirty="0" smtClean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  <a:p>
                      <a:pPr marL="0" indent="0"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  <a:defRPr/>
                      </a:pPr>
                      <a:endParaRPr lang="ru-RU" sz="2400" b="1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121920" marR="12192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  <a:defRPr/>
                      </a:pPr>
                      <a:endParaRPr lang="ru-RU" sz="2400" b="1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121920" marR="121920"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539263" y="1"/>
            <a:ext cx="11090764" cy="1465384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dirty="0" smtClean="0"/>
              <a:t>Данный метод  даёт обучающимся:</a:t>
            </a:r>
            <a:endParaRPr lang="ru-RU" alt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401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4989543"/>
              </p:ext>
            </p:extLst>
          </p:nvPr>
        </p:nvGraphicFramePr>
        <p:xfrm>
          <a:off x="1652953" y="2332892"/>
          <a:ext cx="9319846" cy="32355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52092"/>
                <a:gridCol w="3740448"/>
                <a:gridCol w="2927306"/>
              </a:tblGrid>
              <a:tr h="3235569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Активизировать деятельность</a:t>
                      </a:r>
                      <a:endParaRPr lang="ru-RU" sz="2400" b="1" dirty="0" smtClean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121920" marR="12192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Повышать мотивацию, качество знаний, конкурентоспособность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marL="0" indent="0"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Развивать предметные и коммуникативные компетенции, творческие способности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121920" marR="121920">
                    <a:solidFill>
                      <a:srgbClr val="002060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539263" y="1"/>
            <a:ext cx="11090764" cy="1465384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dirty="0" smtClean="0"/>
              <a:t>Данный метод  даёт </a:t>
            </a:r>
            <a:r>
              <a:rPr lang="ru-RU" b="1" dirty="0" smtClean="0"/>
              <a:t>учителю:</a:t>
            </a:r>
            <a:endParaRPr lang="ru-RU" alt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8053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1" y="388410"/>
            <a:ext cx="10131425" cy="110042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err="1" smtClean="0">
                <a:latin typeface="+mn-lt"/>
                <a:cs typeface="Times New Roman" panose="02020603050405020304" pitchFamily="18" charset="0"/>
              </a:rPr>
              <a:t>причинЫ</a:t>
            </a:r>
            <a:r>
              <a:rPr lang="ru-RU" b="1" dirty="0" smtClean="0">
                <a:latin typeface="+mn-lt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+mn-lt"/>
                <a:cs typeface="Times New Roman" panose="02020603050405020304" pitchFamily="18" charset="0"/>
              </a:rPr>
              <a:t>снижения успеваемости и интереса к </a:t>
            </a:r>
            <a:r>
              <a:rPr lang="ru-RU" b="1" dirty="0" smtClean="0">
                <a:latin typeface="+mn-lt"/>
                <a:cs typeface="Times New Roman" panose="02020603050405020304" pitchFamily="18" charset="0"/>
              </a:rPr>
              <a:t>предмету: </a:t>
            </a:r>
            <a:endParaRPr lang="ru-RU" altLang="ru-RU" b="1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70260" y="1934310"/>
            <a:ext cx="8317801" cy="5017476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ru-RU" sz="5800" dirty="0">
                <a:cs typeface="Times New Roman" panose="02020603050405020304" pitchFamily="18" charset="0"/>
              </a:rPr>
              <a:t>нехватка времени на подготовку домашнего задания</a:t>
            </a:r>
            <a:r>
              <a:rPr lang="ru-RU" sz="5800" dirty="0" smtClean="0">
                <a:cs typeface="Times New Roman" panose="02020603050405020304" pitchFamily="18" charset="0"/>
              </a:rPr>
              <a:t>;</a:t>
            </a:r>
          </a:p>
          <a:p>
            <a:pPr lvl="0"/>
            <a:endParaRPr lang="ru-RU" sz="5800" dirty="0">
              <a:cs typeface="Times New Roman" panose="02020603050405020304" pitchFamily="18" charset="0"/>
            </a:endParaRPr>
          </a:p>
          <a:p>
            <a:pPr lvl="0"/>
            <a:r>
              <a:rPr lang="ru-RU" sz="5800" dirty="0">
                <a:cs typeface="Times New Roman" panose="02020603050405020304" pitchFamily="18" charset="0"/>
              </a:rPr>
              <a:t>большой объём устного и письменного материала</a:t>
            </a:r>
            <a:r>
              <a:rPr lang="ru-RU" sz="5800" dirty="0" smtClean="0">
                <a:cs typeface="Times New Roman" panose="02020603050405020304" pitchFamily="18" charset="0"/>
              </a:rPr>
              <a:t>;</a:t>
            </a:r>
          </a:p>
          <a:p>
            <a:pPr lvl="0"/>
            <a:endParaRPr lang="ru-RU" sz="5800" dirty="0">
              <a:cs typeface="Times New Roman" panose="02020603050405020304" pitchFamily="18" charset="0"/>
            </a:endParaRPr>
          </a:p>
          <a:p>
            <a:pPr lvl="0"/>
            <a:r>
              <a:rPr lang="ru-RU" sz="5800" dirty="0">
                <a:cs typeface="Times New Roman" panose="02020603050405020304" pitchFamily="18" charset="0"/>
              </a:rPr>
              <a:t>неумение обобщать и выделять главное</a:t>
            </a:r>
            <a:r>
              <a:rPr lang="ru-RU" sz="5800" dirty="0" smtClean="0">
                <a:cs typeface="Times New Roman" panose="02020603050405020304" pitchFamily="18" charset="0"/>
              </a:rPr>
              <a:t>;</a:t>
            </a:r>
          </a:p>
          <a:p>
            <a:pPr lvl="0"/>
            <a:endParaRPr lang="ru-RU" sz="5800" dirty="0">
              <a:cs typeface="Times New Roman" panose="02020603050405020304" pitchFamily="18" charset="0"/>
            </a:endParaRPr>
          </a:p>
          <a:p>
            <a:pPr lvl="0"/>
            <a:r>
              <a:rPr lang="ru-RU" sz="5800" dirty="0">
                <a:cs typeface="Times New Roman" panose="02020603050405020304" pitchFamily="18" charset="0"/>
              </a:rPr>
              <a:t>слабая память</a:t>
            </a:r>
            <a:r>
              <a:rPr lang="ru-RU" sz="5800" dirty="0" smtClean="0">
                <a:cs typeface="Times New Roman" panose="02020603050405020304" pitchFamily="18" charset="0"/>
              </a:rPr>
              <a:t>.</a:t>
            </a:r>
            <a:endParaRPr lang="ru-RU" altLang="ru-RU" sz="5800" dirty="0"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ru-RU" alt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2055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00526" y="2314192"/>
            <a:ext cx="1044901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80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4429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9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6128656" y="412955"/>
            <a:ext cx="5594421" cy="5867400"/>
          </a:xfrm>
        </p:spPr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ru-RU" altLang="ru-RU" sz="3900" b="1" dirty="0">
                <a:cs typeface="Times New Roman" panose="02020603050405020304" pitchFamily="18" charset="0"/>
              </a:rPr>
              <a:t>Тони </a:t>
            </a:r>
            <a:r>
              <a:rPr lang="ru-RU" altLang="ru-RU" sz="3900" b="1" dirty="0" err="1">
                <a:cs typeface="Times New Roman" panose="02020603050405020304" pitchFamily="18" charset="0"/>
              </a:rPr>
              <a:t>Бьюзен</a:t>
            </a:r>
            <a:r>
              <a:rPr lang="ru-RU" altLang="ru-RU" sz="3900" dirty="0">
                <a:cs typeface="Times New Roman" panose="02020603050405020304" pitchFamily="18" charset="0"/>
              </a:rPr>
              <a:t> </a:t>
            </a:r>
          </a:p>
          <a:p>
            <a:pPr>
              <a:buFontTx/>
              <a:buNone/>
            </a:pPr>
            <a:r>
              <a:rPr lang="ru-RU" altLang="ru-RU" sz="2400" dirty="0" smtClean="0">
                <a:cs typeface="Times New Roman" panose="02020603050405020304" pitchFamily="18" charset="0"/>
              </a:rPr>
              <a:t>  </a:t>
            </a:r>
            <a:r>
              <a:rPr lang="ru-RU" altLang="ru-RU" sz="2600" dirty="0" smtClean="0">
                <a:cs typeface="Times New Roman" panose="02020603050405020304" pitchFamily="18" charset="0"/>
              </a:rPr>
              <a:t> </a:t>
            </a:r>
            <a:r>
              <a:rPr lang="ru-RU" altLang="ru-RU" sz="3000" dirty="0" smtClean="0">
                <a:cs typeface="Times New Roman" panose="02020603050405020304" pitchFamily="18" charset="0"/>
              </a:rPr>
              <a:t>(</a:t>
            </a:r>
            <a:r>
              <a:rPr lang="ru-RU" altLang="ru-RU" sz="1900" dirty="0">
                <a:cs typeface="Times New Roman" panose="02020603050405020304" pitchFamily="18" charset="0"/>
              </a:rPr>
              <a:t>англ. </a:t>
            </a:r>
            <a:r>
              <a:rPr lang="ru-RU" altLang="ru-RU" sz="1900" i="1" dirty="0" err="1">
                <a:cs typeface="Times New Roman" panose="02020603050405020304" pitchFamily="18" charset="0"/>
              </a:rPr>
              <a:t>Tony</a:t>
            </a:r>
            <a:r>
              <a:rPr lang="ru-RU" altLang="ru-RU" sz="1900" i="1" dirty="0">
                <a:cs typeface="Times New Roman" panose="02020603050405020304" pitchFamily="18" charset="0"/>
              </a:rPr>
              <a:t> </a:t>
            </a:r>
            <a:r>
              <a:rPr lang="ru-RU" altLang="ru-RU" sz="1900" i="1" dirty="0" err="1">
                <a:cs typeface="Times New Roman" panose="02020603050405020304" pitchFamily="18" charset="0"/>
              </a:rPr>
              <a:t>Buzan</a:t>
            </a:r>
            <a:r>
              <a:rPr lang="ru-RU" altLang="ru-RU" sz="1900" dirty="0">
                <a:cs typeface="Times New Roman" panose="02020603050405020304" pitchFamily="18" charset="0"/>
              </a:rPr>
              <a:t>, род. 2 июня 1942, Лондон</a:t>
            </a:r>
            <a:r>
              <a:rPr lang="ru-RU" altLang="ru-RU" sz="3000" dirty="0">
                <a:cs typeface="Times New Roman" panose="02020603050405020304" pitchFamily="18" charset="0"/>
              </a:rPr>
              <a:t>) </a:t>
            </a:r>
            <a:r>
              <a:rPr lang="ru-RU" altLang="ru-RU" sz="2600" dirty="0">
                <a:cs typeface="Times New Roman" panose="02020603050405020304" pitchFamily="18" charset="0"/>
              </a:rPr>
              <a:t>-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ru-RU" altLang="ru-RU" sz="2600" dirty="0" smtClean="0">
                <a:cs typeface="Times New Roman" panose="02020603050405020304" pitchFamily="18" charset="0"/>
              </a:rPr>
              <a:t>    психолог</a:t>
            </a:r>
            <a:r>
              <a:rPr lang="ru-RU" altLang="ru-RU" sz="2600" dirty="0">
                <a:cs typeface="Times New Roman" panose="02020603050405020304" pitchFamily="18" charset="0"/>
              </a:rPr>
              <a:t>, автор методики запоминания, творчества и организации мышления </a:t>
            </a:r>
            <a:r>
              <a:rPr lang="ru-RU" altLang="ru-RU" sz="2600" dirty="0" smtClean="0">
                <a:cs typeface="Times New Roman" panose="02020603050405020304" pitchFamily="18" charset="0"/>
              </a:rPr>
              <a:t>- </a:t>
            </a:r>
            <a:r>
              <a:rPr lang="ru-RU" altLang="ru-RU" sz="2600" dirty="0">
                <a:cs typeface="Times New Roman" panose="02020603050405020304" pitchFamily="18" charset="0"/>
              </a:rPr>
              <a:t>«карты ума (памяти)» </a:t>
            </a:r>
            <a:r>
              <a:rPr lang="ru-RU" altLang="ru-RU" sz="2600" dirty="0" smtClean="0">
                <a:cs typeface="Times New Roman" panose="02020603050405020304" pitchFamily="18" charset="0"/>
              </a:rPr>
              <a:t>(</a:t>
            </a:r>
            <a:r>
              <a:rPr lang="ru-RU" altLang="ru-RU" sz="2600" dirty="0" err="1">
                <a:cs typeface="Times New Roman" panose="02020603050405020304" pitchFamily="18" charset="0"/>
              </a:rPr>
              <a:t>mind</a:t>
            </a:r>
            <a:r>
              <a:rPr lang="ru-RU" altLang="ru-RU" sz="2600" dirty="0">
                <a:cs typeface="Times New Roman" panose="02020603050405020304" pitchFamily="18" charset="0"/>
              </a:rPr>
              <a:t> </a:t>
            </a:r>
            <a:r>
              <a:rPr lang="ru-RU" altLang="ru-RU" sz="2600" dirty="0" err="1" smtClean="0">
                <a:cs typeface="Times New Roman" panose="02020603050405020304" pitchFamily="18" charset="0"/>
              </a:rPr>
              <a:t>maps</a:t>
            </a:r>
            <a:r>
              <a:rPr lang="ru-RU" altLang="ru-RU" sz="2600" dirty="0" smtClean="0">
                <a:cs typeface="Times New Roman" panose="02020603050405020304" pitchFamily="18" charset="0"/>
              </a:rPr>
              <a:t>), автор </a:t>
            </a:r>
            <a:r>
              <a:rPr lang="ru-RU" altLang="ru-RU" sz="2600" dirty="0">
                <a:cs typeface="Times New Roman" panose="02020603050405020304" pitchFamily="18" charset="0"/>
              </a:rPr>
              <a:t>и соавтор более 100 книг. </a:t>
            </a:r>
          </a:p>
        </p:txBody>
      </p:sp>
      <p:pic>
        <p:nvPicPr>
          <p:cNvPr id="6" name="Picture 4" descr="iq6389abe6af97a6afdc619c44145da87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5655" y="565355"/>
            <a:ext cx="4056063" cy="5867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2653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32694" y="351692"/>
            <a:ext cx="10131425" cy="1456267"/>
          </a:xfrm>
        </p:spPr>
        <p:txBody>
          <a:bodyPr/>
          <a:lstStyle/>
          <a:p>
            <a:pPr algn="ctr" eaLnBrk="1" hangingPunct="1"/>
            <a:r>
              <a:rPr lang="ru-RU" altLang="ru-RU" sz="5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altLang="ru-RU" sz="5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mind maps</a:t>
            </a:r>
            <a:r>
              <a:rPr lang="ru-RU" altLang="ru-RU" sz="5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altLang="ru-RU" sz="5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altLang="ru-RU" sz="3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mind</a:t>
            </a:r>
            <a:r>
              <a:rPr lang="ru-RU" altLang="ru-RU" sz="3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- ум + «</a:t>
            </a:r>
            <a:r>
              <a:rPr lang="en-US" altLang="ru-RU" sz="3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maps</a:t>
            </a:r>
            <a:r>
              <a:rPr lang="ru-RU" altLang="ru-RU" sz="3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- карты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84290" y="2224128"/>
            <a:ext cx="5777802" cy="4411133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3200" dirty="0" smtClean="0">
                <a:cs typeface="Times New Roman" panose="02020603050405020304" pitchFamily="18" charset="0"/>
              </a:rPr>
              <a:t>«Карты мыслей»</a:t>
            </a:r>
          </a:p>
          <a:p>
            <a:pPr eaLnBrk="1" hangingPunct="1"/>
            <a:r>
              <a:rPr lang="ru-RU" altLang="ru-RU" sz="3200" dirty="0" smtClean="0">
                <a:cs typeface="Times New Roman" panose="02020603050405020304" pitchFamily="18" charset="0"/>
              </a:rPr>
              <a:t>«Карты мышления»</a:t>
            </a:r>
          </a:p>
          <a:p>
            <a:pPr eaLnBrk="1" hangingPunct="1"/>
            <a:r>
              <a:rPr lang="ru-RU" altLang="ru-RU" sz="3200" dirty="0" smtClean="0">
                <a:cs typeface="Times New Roman" panose="02020603050405020304" pitchFamily="18" charset="0"/>
              </a:rPr>
              <a:t>«Ментальные карты»</a:t>
            </a:r>
          </a:p>
          <a:p>
            <a:pPr eaLnBrk="1" hangingPunct="1"/>
            <a:r>
              <a:rPr lang="ru-RU" altLang="ru-RU" sz="3200" dirty="0" smtClean="0">
                <a:cs typeface="Times New Roman" panose="02020603050405020304" pitchFamily="18" charset="0"/>
              </a:rPr>
              <a:t>«Карты памяти»</a:t>
            </a:r>
          </a:p>
          <a:p>
            <a:pPr eaLnBrk="1" hangingPunct="1"/>
            <a:r>
              <a:rPr lang="ru-RU" altLang="ru-RU" sz="3200" dirty="0" smtClean="0">
                <a:cs typeface="Times New Roman" panose="02020603050405020304" pitchFamily="18" charset="0"/>
              </a:rPr>
              <a:t>«Карты разума»</a:t>
            </a:r>
          </a:p>
          <a:p>
            <a:pPr eaLnBrk="1" hangingPunct="1"/>
            <a:r>
              <a:rPr lang="ru-RU" altLang="ru-RU" sz="3200" dirty="0" smtClean="0">
                <a:cs typeface="Times New Roman" panose="02020603050405020304" pitchFamily="18" charset="0"/>
              </a:rPr>
              <a:t>«Интеллект-карты»</a:t>
            </a:r>
          </a:p>
          <a:p>
            <a:pPr eaLnBrk="1" hangingPunct="1"/>
            <a:r>
              <a:rPr lang="ru-RU" altLang="ru-RU" sz="3200" dirty="0" smtClean="0">
                <a:cs typeface="Times New Roman" panose="02020603050405020304" pitchFamily="18" charset="0"/>
              </a:rPr>
              <a:t>«Ассоциативные карты»</a:t>
            </a:r>
          </a:p>
        </p:txBody>
      </p:sp>
    </p:spTree>
    <p:extLst>
      <p:ext uri="{BB962C8B-B14F-4D97-AF65-F5344CB8AC3E}">
        <p14:creationId xmlns:p14="http://schemas.microsoft.com/office/powerpoint/2010/main" val="3997798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47" name="Line 35"/>
          <p:cNvSpPr>
            <a:spLocks noChangeShapeType="1"/>
          </p:cNvSpPr>
          <p:nvPr/>
        </p:nvSpPr>
        <p:spPr bwMode="auto">
          <a:xfrm flipH="1">
            <a:off x="3083168" y="4022507"/>
            <a:ext cx="1652954" cy="1288047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 type="none" w="med" len="sm"/>
            <a:tailEnd type="triangl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z="1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3341" name="Group 29"/>
          <p:cNvGrpSpPr>
            <a:grpSpLocks/>
          </p:cNvGrpSpPr>
          <p:nvPr/>
        </p:nvGrpSpPr>
        <p:grpSpPr bwMode="auto">
          <a:xfrm>
            <a:off x="3994914" y="3080139"/>
            <a:ext cx="3545712" cy="1115697"/>
            <a:chOff x="1377" y="1655"/>
            <a:chExt cx="2205" cy="663"/>
          </a:xfrm>
        </p:grpSpPr>
        <p:sp>
          <p:nvSpPr>
            <p:cNvPr id="13339" name="Oval 27"/>
            <p:cNvSpPr>
              <a:spLocks noChangeArrowheads="1"/>
            </p:cNvSpPr>
            <p:nvPr/>
          </p:nvSpPr>
          <p:spPr bwMode="auto">
            <a:xfrm>
              <a:off x="1377" y="1655"/>
              <a:ext cx="2205" cy="663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340" name="Text Box 28"/>
            <p:cNvSpPr txBox="1">
              <a:spLocks noChangeArrowheads="1"/>
            </p:cNvSpPr>
            <p:nvPr/>
          </p:nvSpPr>
          <p:spPr bwMode="auto">
            <a:xfrm>
              <a:off x="1688" y="1758"/>
              <a:ext cx="1608" cy="4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ru-RU" altLang="ru-RU" sz="4400" b="1" dirty="0" smtClean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СЛОВО</a:t>
              </a:r>
              <a:endParaRPr lang="ru-RU" altLang="ru-RU" sz="44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3344" name="Line 32"/>
          <p:cNvSpPr>
            <a:spLocks noChangeShapeType="1"/>
          </p:cNvSpPr>
          <p:nvPr/>
        </p:nvSpPr>
        <p:spPr bwMode="auto">
          <a:xfrm flipH="1" flipV="1">
            <a:off x="2883875" y="2684585"/>
            <a:ext cx="1465385" cy="619582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none" w="med" len="sm"/>
            <a:tailEnd type="triangl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z="1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45" name="Line 33"/>
          <p:cNvSpPr>
            <a:spLocks noChangeShapeType="1"/>
          </p:cNvSpPr>
          <p:nvPr/>
        </p:nvSpPr>
        <p:spPr bwMode="auto">
          <a:xfrm flipV="1">
            <a:off x="5965499" y="2551075"/>
            <a:ext cx="941436" cy="529064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none" w="med" len="sm"/>
            <a:tailEnd type="triangl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z="1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46" name="Line 34"/>
          <p:cNvSpPr>
            <a:spLocks noChangeShapeType="1"/>
          </p:cNvSpPr>
          <p:nvPr/>
        </p:nvSpPr>
        <p:spPr bwMode="auto">
          <a:xfrm flipV="1">
            <a:off x="7383998" y="2945188"/>
            <a:ext cx="1420033" cy="394113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none" w="med" len="sm"/>
            <a:tailEnd type="triangl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z="1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48" name="Line 36"/>
          <p:cNvSpPr>
            <a:spLocks noChangeShapeType="1"/>
          </p:cNvSpPr>
          <p:nvPr/>
        </p:nvSpPr>
        <p:spPr bwMode="auto">
          <a:xfrm flipH="1">
            <a:off x="6101862" y="4242585"/>
            <a:ext cx="0" cy="389364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 type="none" w="med" len="sm"/>
            <a:tailEnd type="triangl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z="1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49" name="Line 37"/>
          <p:cNvSpPr>
            <a:spLocks noChangeShapeType="1"/>
          </p:cNvSpPr>
          <p:nvPr/>
        </p:nvSpPr>
        <p:spPr bwMode="auto">
          <a:xfrm>
            <a:off x="7383997" y="3911224"/>
            <a:ext cx="1666217" cy="560084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 type="none" w="med" len="sm"/>
            <a:tailEnd type="triangl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z="1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Freeform 25"/>
          <p:cNvSpPr>
            <a:spLocks/>
          </p:cNvSpPr>
          <p:nvPr/>
        </p:nvSpPr>
        <p:spPr bwMode="auto">
          <a:xfrm>
            <a:off x="1791178" y="1372304"/>
            <a:ext cx="1903550" cy="1178771"/>
          </a:xfrm>
          <a:custGeom>
            <a:avLst/>
            <a:gdLst>
              <a:gd name="T0" fmla="*/ 223 w 1340"/>
              <a:gd name="T1" fmla="*/ 0 h 594"/>
              <a:gd name="T2" fmla="*/ 1138 w 1340"/>
              <a:gd name="T3" fmla="*/ 0 h 594"/>
              <a:gd name="T4" fmla="*/ 1160 w 1340"/>
              <a:gd name="T5" fmla="*/ 2 h 594"/>
              <a:gd name="T6" fmla="*/ 1200 w 1340"/>
              <a:gd name="T7" fmla="*/ 7 h 594"/>
              <a:gd name="T8" fmla="*/ 1238 w 1340"/>
              <a:gd name="T9" fmla="*/ 17 h 594"/>
              <a:gd name="T10" fmla="*/ 1256 w 1340"/>
              <a:gd name="T11" fmla="*/ 22 h 594"/>
              <a:gd name="T12" fmla="*/ 1287 w 1340"/>
              <a:gd name="T13" fmla="*/ 35 h 594"/>
              <a:gd name="T14" fmla="*/ 1310 w 1340"/>
              <a:gd name="T15" fmla="*/ 51 h 594"/>
              <a:gd name="T16" fmla="*/ 1321 w 1340"/>
              <a:gd name="T17" fmla="*/ 60 h 594"/>
              <a:gd name="T18" fmla="*/ 1332 w 1340"/>
              <a:gd name="T19" fmla="*/ 78 h 594"/>
              <a:gd name="T20" fmla="*/ 1336 w 1340"/>
              <a:gd name="T21" fmla="*/ 88 h 594"/>
              <a:gd name="T22" fmla="*/ 1336 w 1340"/>
              <a:gd name="T23" fmla="*/ 93 h 594"/>
              <a:gd name="T24" fmla="*/ 1339 w 1340"/>
              <a:gd name="T25" fmla="*/ 99 h 594"/>
              <a:gd name="T26" fmla="*/ 1339 w 1340"/>
              <a:gd name="T27" fmla="*/ 494 h 594"/>
              <a:gd name="T28" fmla="*/ 1336 w 1340"/>
              <a:gd name="T29" fmla="*/ 499 h 594"/>
              <a:gd name="T30" fmla="*/ 1336 w 1340"/>
              <a:gd name="T31" fmla="*/ 504 h 594"/>
              <a:gd name="T32" fmla="*/ 1332 w 1340"/>
              <a:gd name="T33" fmla="*/ 514 h 594"/>
              <a:gd name="T34" fmla="*/ 1321 w 1340"/>
              <a:gd name="T35" fmla="*/ 532 h 594"/>
              <a:gd name="T36" fmla="*/ 1299 w 1340"/>
              <a:gd name="T37" fmla="*/ 549 h 594"/>
              <a:gd name="T38" fmla="*/ 1287 w 1340"/>
              <a:gd name="T39" fmla="*/ 557 h 594"/>
              <a:gd name="T40" fmla="*/ 1256 w 1340"/>
              <a:gd name="T41" fmla="*/ 570 h 594"/>
              <a:gd name="T42" fmla="*/ 1220 w 1340"/>
              <a:gd name="T43" fmla="*/ 580 h 594"/>
              <a:gd name="T44" fmla="*/ 1200 w 1340"/>
              <a:gd name="T45" fmla="*/ 585 h 594"/>
              <a:gd name="T46" fmla="*/ 1160 w 1340"/>
              <a:gd name="T47" fmla="*/ 590 h 594"/>
              <a:gd name="T48" fmla="*/ 1138 w 1340"/>
              <a:gd name="T49" fmla="*/ 592 h 594"/>
              <a:gd name="T50" fmla="*/ 1127 w 1340"/>
              <a:gd name="T51" fmla="*/ 592 h 594"/>
              <a:gd name="T52" fmla="*/ 1116 w 1340"/>
              <a:gd name="T53" fmla="*/ 593 h 594"/>
              <a:gd name="T54" fmla="*/ 223 w 1340"/>
              <a:gd name="T55" fmla="*/ 593 h 594"/>
              <a:gd name="T56" fmla="*/ 210 w 1340"/>
              <a:gd name="T57" fmla="*/ 592 h 594"/>
              <a:gd name="T58" fmla="*/ 199 w 1340"/>
              <a:gd name="T59" fmla="*/ 592 h 594"/>
              <a:gd name="T60" fmla="*/ 176 w 1340"/>
              <a:gd name="T61" fmla="*/ 590 h 594"/>
              <a:gd name="T62" fmla="*/ 136 w 1340"/>
              <a:gd name="T63" fmla="*/ 585 h 594"/>
              <a:gd name="T64" fmla="*/ 98 w 1340"/>
              <a:gd name="T65" fmla="*/ 575 h 594"/>
              <a:gd name="T66" fmla="*/ 80 w 1340"/>
              <a:gd name="T67" fmla="*/ 570 h 594"/>
              <a:gd name="T68" fmla="*/ 49 w 1340"/>
              <a:gd name="T69" fmla="*/ 557 h 594"/>
              <a:gd name="T70" fmla="*/ 27 w 1340"/>
              <a:gd name="T71" fmla="*/ 541 h 594"/>
              <a:gd name="T72" fmla="*/ 16 w 1340"/>
              <a:gd name="T73" fmla="*/ 532 h 594"/>
              <a:gd name="T74" fmla="*/ 5 w 1340"/>
              <a:gd name="T75" fmla="*/ 514 h 594"/>
              <a:gd name="T76" fmla="*/ 0 w 1340"/>
              <a:gd name="T77" fmla="*/ 504 h 594"/>
              <a:gd name="T78" fmla="*/ 0 w 1340"/>
              <a:gd name="T79" fmla="*/ 88 h 594"/>
              <a:gd name="T80" fmla="*/ 5 w 1340"/>
              <a:gd name="T81" fmla="*/ 78 h 594"/>
              <a:gd name="T82" fmla="*/ 16 w 1340"/>
              <a:gd name="T83" fmla="*/ 60 h 594"/>
              <a:gd name="T84" fmla="*/ 38 w 1340"/>
              <a:gd name="T85" fmla="*/ 43 h 594"/>
              <a:gd name="T86" fmla="*/ 49 w 1340"/>
              <a:gd name="T87" fmla="*/ 35 h 594"/>
              <a:gd name="T88" fmla="*/ 80 w 1340"/>
              <a:gd name="T89" fmla="*/ 22 h 594"/>
              <a:gd name="T90" fmla="*/ 116 w 1340"/>
              <a:gd name="T91" fmla="*/ 12 h 594"/>
              <a:gd name="T92" fmla="*/ 136 w 1340"/>
              <a:gd name="T93" fmla="*/ 7 h 594"/>
              <a:gd name="T94" fmla="*/ 176 w 1340"/>
              <a:gd name="T95" fmla="*/ 2 h 594"/>
              <a:gd name="T96" fmla="*/ 199 w 1340"/>
              <a:gd name="T97" fmla="*/ 0 h 594"/>
              <a:gd name="T98" fmla="*/ 223 w 1340"/>
              <a:gd name="T99" fmla="*/ 0 h 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340" h="594">
                <a:moveTo>
                  <a:pt x="223" y="0"/>
                </a:moveTo>
                <a:lnTo>
                  <a:pt x="1138" y="0"/>
                </a:lnTo>
                <a:lnTo>
                  <a:pt x="1160" y="2"/>
                </a:lnTo>
                <a:lnTo>
                  <a:pt x="1200" y="7"/>
                </a:lnTo>
                <a:lnTo>
                  <a:pt x="1238" y="17"/>
                </a:lnTo>
                <a:lnTo>
                  <a:pt x="1256" y="22"/>
                </a:lnTo>
                <a:lnTo>
                  <a:pt x="1287" y="35"/>
                </a:lnTo>
                <a:lnTo>
                  <a:pt x="1310" y="51"/>
                </a:lnTo>
                <a:lnTo>
                  <a:pt x="1321" y="60"/>
                </a:lnTo>
                <a:lnTo>
                  <a:pt x="1332" y="78"/>
                </a:lnTo>
                <a:lnTo>
                  <a:pt x="1336" y="88"/>
                </a:lnTo>
                <a:lnTo>
                  <a:pt x="1336" y="93"/>
                </a:lnTo>
                <a:lnTo>
                  <a:pt x="1339" y="99"/>
                </a:lnTo>
                <a:lnTo>
                  <a:pt x="1339" y="494"/>
                </a:lnTo>
                <a:lnTo>
                  <a:pt x="1336" y="499"/>
                </a:lnTo>
                <a:lnTo>
                  <a:pt x="1336" y="504"/>
                </a:lnTo>
                <a:lnTo>
                  <a:pt x="1332" y="514"/>
                </a:lnTo>
                <a:lnTo>
                  <a:pt x="1321" y="532"/>
                </a:lnTo>
                <a:lnTo>
                  <a:pt x="1299" y="549"/>
                </a:lnTo>
                <a:lnTo>
                  <a:pt x="1287" y="557"/>
                </a:lnTo>
                <a:lnTo>
                  <a:pt x="1256" y="570"/>
                </a:lnTo>
                <a:lnTo>
                  <a:pt x="1220" y="580"/>
                </a:lnTo>
                <a:lnTo>
                  <a:pt x="1200" y="585"/>
                </a:lnTo>
                <a:lnTo>
                  <a:pt x="1160" y="590"/>
                </a:lnTo>
                <a:lnTo>
                  <a:pt x="1138" y="592"/>
                </a:lnTo>
                <a:lnTo>
                  <a:pt x="1127" y="592"/>
                </a:lnTo>
                <a:lnTo>
                  <a:pt x="1116" y="593"/>
                </a:lnTo>
                <a:lnTo>
                  <a:pt x="223" y="593"/>
                </a:lnTo>
                <a:lnTo>
                  <a:pt x="210" y="592"/>
                </a:lnTo>
                <a:lnTo>
                  <a:pt x="199" y="592"/>
                </a:lnTo>
                <a:lnTo>
                  <a:pt x="176" y="590"/>
                </a:lnTo>
                <a:lnTo>
                  <a:pt x="136" y="585"/>
                </a:lnTo>
                <a:lnTo>
                  <a:pt x="98" y="575"/>
                </a:lnTo>
                <a:lnTo>
                  <a:pt x="80" y="570"/>
                </a:lnTo>
                <a:lnTo>
                  <a:pt x="49" y="557"/>
                </a:lnTo>
                <a:lnTo>
                  <a:pt x="27" y="541"/>
                </a:lnTo>
                <a:lnTo>
                  <a:pt x="16" y="532"/>
                </a:lnTo>
                <a:lnTo>
                  <a:pt x="5" y="514"/>
                </a:lnTo>
                <a:lnTo>
                  <a:pt x="0" y="504"/>
                </a:lnTo>
                <a:lnTo>
                  <a:pt x="0" y="88"/>
                </a:lnTo>
                <a:lnTo>
                  <a:pt x="5" y="78"/>
                </a:lnTo>
                <a:lnTo>
                  <a:pt x="16" y="60"/>
                </a:lnTo>
                <a:lnTo>
                  <a:pt x="38" y="43"/>
                </a:lnTo>
                <a:lnTo>
                  <a:pt x="49" y="35"/>
                </a:lnTo>
                <a:lnTo>
                  <a:pt x="80" y="22"/>
                </a:lnTo>
                <a:lnTo>
                  <a:pt x="116" y="12"/>
                </a:lnTo>
                <a:lnTo>
                  <a:pt x="136" y="7"/>
                </a:lnTo>
                <a:lnTo>
                  <a:pt x="176" y="2"/>
                </a:lnTo>
                <a:lnTo>
                  <a:pt x="199" y="0"/>
                </a:lnTo>
                <a:lnTo>
                  <a:pt x="223" y="0"/>
                </a:lnTo>
                <a:close/>
              </a:path>
            </a:pathLst>
          </a:custGeom>
          <a:solidFill>
            <a:srgbClr val="0000FF"/>
          </a:solidFill>
          <a:ln w="38100" cap="flat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z="1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Freeform 24"/>
          <p:cNvSpPr>
            <a:spLocks/>
          </p:cNvSpPr>
          <p:nvPr/>
        </p:nvSpPr>
        <p:spPr bwMode="auto">
          <a:xfrm>
            <a:off x="5986646" y="1303050"/>
            <a:ext cx="2230459" cy="1187250"/>
          </a:xfrm>
          <a:custGeom>
            <a:avLst/>
            <a:gdLst>
              <a:gd name="T0" fmla="*/ 241 w 1449"/>
              <a:gd name="T1" fmla="*/ 0 h 721"/>
              <a:gd name="T2" fmla="*/ 1231 w 1449"/>
              <a:gd name="T3" fmla="*/ 0 h 721"/>
              <a:gd name="T4" fmla="*/ 1255 w 1449"/>
              <a:gd name="T5" fmla="*/ 2 h 721"/>
              <a:gd name="T6" fmla="*/ 1298 w 1449"/>
              <a:gd name="T7" fmla="*/ 8 h 721"/>
              <a:gd name="T8" fmla="*/ 1339 w 1449"/>
              <a:gd name="T9" fmla="*/ 20 h 721"/>
              <a:gd name="T10" fmla="*/ 1359 w 1449"/>
              <a:gd name="T11" fmla="*/ 26 h 721"/>
              <a:gd name="T12" fmla="*/ 1393 w 1449"/>
              <a:gd name="T13" fmla="*/ 43 h 721"/>
              <a:gd name="T14" fmla="*/ 1417 w 1449"/>
              <a:gd name="T15" fmla="*/ 62 h 721"/>
              <a:gd name="T16" fmla="*/ 1429 w 1449"/>
              <a:gd name="T17" fmla="*/ 73 h 721"/>
              <a:gd name="T18" fmla="*/ 1441 w 1449"/>
              <a:gd name="T19" fmla="*/ 95 h 721"/>
              <a:gd name="T20" fmla="*/ 1446 w 1449"/>
              <a:gd name="T21" fmla="*/ 107 h 721"/>
              <a:gd name="T22" fmla="*/ 1446 w 1449"/>
              <a:gd name="T23" fmla="*/ 113 h 721"/>
              <a:gd name="T24" fmla="*/ 1448 w 1449"/>
              <a:gd name="T25" fmla="*/ 120 h 721"/>
              <a:gd name="T26" fmla="*/ 1448 w 1449"/>
              <a:gd name="T27" fmla="*/ 600 h 721"/>
              <a:gd name="T28" fmla="*/ 1446 w 1449"/>
              <a:gd name="T29" fmla="*/ 606 h 721"/>
              <a:gd name="T30" fmla="*/ 1446 w 1449"/>
              <a:gd name="T31" fmla="*/ 612 h 721"/>
              <a:gd name="T32" fmla="*/ 1441 w 1449"/>
              <a:gd name="T33" fmla="*/ 624 h 721"/>
              <a:gd name="T34" fmla="*/ 1429 w 1449"/>
              <a:gd name="T35" fmla="*/ 646 h 721"/>
              <a:gd name="T36" fmla="*/ 1405 w 1449"/>
              <a:gd name="T37" fmla="*/ 666 h 721"/>
              <a:gd name="T38" fmla="*/ 1393 w 1449"/>
              <a:gd name="T39" fmla="*/ 676 h 721"/>
              <a:gd name="T40" fmla="*/ 1359 w 1449"/>
              <a:gd name="T41" fmla="*/ 692 h 721"/>
              <a:gd name="T42" fmla="*/ 1320 w 1449"/>
              <a:gd name="T43" fmla="*/ 704 h 721"/>
              <a:gd name="T44" fmla="*/ 1298 w 1449"/>
              <a:gd name="T45" fmla="*/ 710 h 721"/>
              <a:gd name="T46" fmla="*/ 1255 w 1449"/>
              <a:gd name="T47" fmla="*/ 716 h 721"/>
              <a:gd name="T48" fmla="*/ 1231 w 1449"/>
              <a:gd name="T49" fmla="*/ 719 h 721"/>
              <a:gd name="T50" fmla="*/ 1219 w 1449"/>
              <a:gd name="T51" fmla="*/ 719 h 721"/>
              <a:gd name="T52" fmla="*/ 1207 w 1449"/>
              <a:gd name="T53" fmla="*/ 720 h 721"/>
              <a:gd name="T54" fmla="*/ 241 w 1449"/>
              <a:gd name="T55" fmla="*/ 720 h 721"/>
              <a:gd name="T56" fmla="*/ 227 w 1449"/>
              <a:gd name="T57" fmla="*/ 719 h 721"/>
              <a:gd name="T58" fmla="*/ 215 w 1449"/>
              <a:gd name="T59" fmla="*/ 719 h 721"/>
              <a:gd name="T60" fmla="*/ 191 w 1449"/>
              <a:gd name="T61" fmla="*/ 716 h 721"/>
              <a:gd name="T62" fmla="*/ 147 w 1449"/>
              <a:gd name="T63" fmla="*/ 710 h 721"/>
              <a:gd name="T64" fmla="*/ 106 w 1449"/>
              <a:gd name="T65" fmla="*/ 698 h 721"/>
              <a:gd name="T66" fmla="*/ 87 w 1449"/>
              <a:gd name="T67" fmla="*/ 692 h 721"/>
              <a:gd name="T68" fmla="*/ 53 w 1449"/>
              <a:gd name="T69" fmla="*/ 676 h 721"/>
              <a:gd name="T70" fmla="*/ 29 w 1449"/>
              <a:gd name="T71" fmla="*/ 656 h 721"/>
              <a:gd name="T72" fmla="*/ 17 w 1449"/>
              <a:gd name="T73" fmla="*/ 646 h 721"/>
              <a:gd name="T74" fmla="*/ 5 w 1449"/>
              <a:gd name="T75" fmla="*/ 624 h 721"/>
              <a:gd name="T76" fmla="*/ 0 w 1449"/>
              <a:gd name="T77" fmla="*/ 612 h 721"/>
              <a:gd name="T78" fmla="*/ 0 w 1449"/>
              <a:gd name="T79" fmla="*/ 107 h 721"/>
              <a:gd name="T80" fmla="*/ 5 w 1449"/>
              <a:gd name="T81" fmla="*/ 95 h 721"/>
              <a:gd name="T82" fmla="*/ 17 w 1449"/>
              <a:gd name="T83" fmla="*/ 73 h 721"/>
              <a:gd name="T84" fmla="*/ 41 w 1449"/>
              <a:gd name="T85" fmla="*/ 53 h 721"/>
              <a:gd name="T86" fmla="*/ 53 w 1449"/>
              <a:gd name="T87" fmla="*/ 43 h 721"/>
              <a:gd name="T88" fmla="*/ 87 w 1449"/>
              <a:gd name="T89" fmla="*/ 26 h 721"/>
              <a:gd name="T90" fmla="*/ 126 w 1449"/>
              <a:gd name="T91" fmla="*/ 14 h 721"/>
              <a:gd name="T92" fmla="*/ 147 w 1449"/>
              <a:gd name="T93" fmla="*/ 8 h 721"/>
              <a:gd name="T94" fmla="*/ 191 w 1449"/>
              <a:gd name="T95" fmla="*/ 2 h 721"/>
              <a:gd name="T96" fmla="*/ 215 w 1449"/>
              <a:gd name="T97" fmla="*/ 0 h 721"/>
              <a:gd name="T98" fmla="*/ 241 w 1449"/>
              <a:gd name="T99" fmla="*/ 0 h 7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49" h="721">
                <a:moveTo>
                  <a:pt x="241" y="0"/>
                </a:moveTo>
                <a:lnTo>
                  <a:pt x="1231" y="0"/>
                </a:lnTo>
                <a:lnTo>
                  <a:pt x="1255" y="2"/>
                </a:lnTo>
                <a:lnTo>
                  <a:pt x="1298" y="8"/>
                </a:lnTo>
                <a:lnTo>
                  <a:pt x="1339" y="20"/>
                </a:lnTo>
                <a:lnTo>
                  <a:pt x="1359" y="26"/>
                </a:lnTo>
                <a:lnTo>
                  <a:pt x="1393" y="43"/>
                </a:lnTo>
                <a:lnTo>
                  <a:pt x="1417" y="62"/>
                </a:lnTo>
                <a:lnTo>
                  <a:pt x="1429" y="73"/>
                </a:lnTo>
                <a:lnTo>
                  <a:pt x="1441" y="95"/>
                </a:lnTo>
                <a:lnTo>
                  <a:pt x="1446" y="107"/>
                </a:lnTo>
                <a:lnTo>
                  <a:pt x="1446" y="113"/>
                </a:lnTo>
                <a:lnTo>
                  <a:pt x="1448" y="120"/>
                </a:lnTo>
                <a:lnTo>
                  <a:pt x="1448" y="600"/>
                </a:lnTo>
                <a:lnTo>
                  <a:pt x="1446" y="606"/>
                </a:lnTo>
                <a:lnTo>
                  <a:pt x="1446" y="612"/>
                </a:lnTo>
                <a:lnTo>
                  <a:pt x="1441" y="624"/>
                </a:lnTo>
                <a:lnTo>
                  <a:pt x="1429" y="646"/>
                </a:lnTo>
                <a:lnTo>
                  <a:pt x="1405" y="666"/>
                </a:lnTo>
                <a:lnTo>
                  <a:pt x="1393" y="676"/>
                </a:lnTo>
                <a:lnTo>
                  <a:pt x="1359" y="692"/>
                </a:lnTo>
                <a:lnTo>
                  <a:pt x="1320" y="704"/>
                </a:lnTo>
                <a:lnTo>
                  <a:pt x="1298" y="710"/>
                </a:lnTo>
                <a:lnTo>
                  <a:pt x="1255" y="716"/>
                </a:lnTo>
                <a:lnTo>
                  <a:pt x="1231" y="719"/>
                </a:lnTo>
                <a:lnTo>
                  <a:pt x="1219" y="719"/>
                </a:lnTo>
                <a:lnTo>
                  <a:pt x="1207" y="720"/>
                </a:lnTo>
                <a:lnTo>
                  <a:pt x="241" y="720"/>
                </a:lnTo>
                <a:lnTo>
                  <a:pt x="227" y="719"/>
                </a:lnTo>
                <a:lnTo>
                  <a:pt x="215" y="719"/>
                </a:lnTo>
                <a:lnTo>
                  <a:pt x="191" y="716"/>
                </a:lnTo>
                <a:lnTo>
                  <a:pt x="147" y="710"/>
                </a:lnTo>
                <a:lnTo>
                  <a:pt x="106" y="698"/>
                </a:lnTo>
                <a:lnTo>
                  <a:pt x="87" y="692"/>
                </a:lnTo>
                <a:lnTo>
                  <a:pt x="53" y="676"/>
                </a:lnTo>
                <a:lnTo>
                  <a:pt x="29" y="656"/>
                </a:lnTo>
                <a:lnTo>
                  <a:pt x="17" y="646"/>
                </a:lnTo>
                <a:lnTo>
                  <a:pt x="5" y="624"/>
                </a:lnTo>
                <a:lnTo>
                  <a:pt x="0" y="612"/>
                </a:lnTo>
                <a:lnTo>
                  <a:pt x="0" y="107"/>
                </a:lnTo>
                <a:lnTo>
                  <a:pt x="5" y="95"/>
                </a:lnTo>
                <a:lnTo>
                  <a:pt x="17" y="73"/>
                </a:lnTo>
                <a:lnTo>
                  <a:pt x="41" y="53"/>
                </a:lnTo>
                <a:lnTo>
                  <a:pt x="53" y="43"/>
                </a:lnTo>
                <a:lnTo>
                  <a:pt x="87" y="26"/>
                </a:lnTo>
                <a:lnTo>
                  <a:pt x="126" y="14"/>
                </a:lnTo>
                <a:lnTo>
                  <a:pt x="147" y="8"/>
                </a:lnTo>
                <a:lnTo>
                  <a:pt x="191" y="2"/>
                </a:lnTo>
                <a:lnTo>
                  <a:pt x="215" y="0"/>
                </a:lnTo>
                <a:lnTo>
                  <a:pt x="241" y="0"/>
                </a:lnTo>
                <a:close/>
              </a:path>
            </a:pathLst>
          </a:custGeom>
          <a:solidFill>
            <a:srgbClr val="00FF00"/>
          </a:solidFill>
          <a:ln w="38100" cap="flat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z="1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Freeform 23"/>
          <p:cNvSpPr>
            <a:spLocks/>
          </p:cNvSpPr>
          <p:nvPr/>
        </p:nvSpPr>
        <p:spPr bwMode="auto">
          <a:xfrm>
            <a:off x="8921103" y="2551075"/>
            <a:ext cx="2630118" cy="788228"/>
          </a:xfrm>
          <a:custGeom>
            <a:avLst/>
            <a:gdLst>
              <a:gd name="T0" fmla="*/ 321 w 1929"/>
              <a:gd name="T1" fmla="*/ 0 h 449"/>
              <a:gd name="T2" fmla="*/ 1639 w 1929"/>
              <a:gd name="T3" fmla="*/ 0 h 449"/>
              <a:gd name="T4" fmla="*/ 1671 w 1929"/>
              <a:gd name="T5" fmla="*/ 2 h 449"/>
              <a:gd name="T6" fmla="*/ 1729 w 1929"/>
              <a:gd name="T7" fmla="*/ 5 h 449"/>
              <a:gd name="T8" fmla="*/ 1783 w 1929"/>
              <a:gd name="T9" fmla="*/ 13 h 449"/>
              <a:gd name="T10" fmla="*/ 1809 w 1929"/>
              <a:gd name="T11" fmla="*/ 16 h 449"/>
              <a:gd name="T12" fmla="*/ 1854 w 1929"/>
              <a:gd name="T13" fmla="*/ 27 h 449"/>
              <a:gd name="T14" fmla="*/ 1886 w 1929"/>
              <a:gd name="T15" fmla="*/ 39 h 449"/>
              <a:gd name="T16" fmla="*/ 1902 w 1929"/>
              <a:gd name="T17" fmla="*/ 46 h 449"/>
              <a:gd name="T18" fmla="*/ 1918 w 1929"/>
              <a:gd name="T19" fmla="*/ 59 h 449"/>
              <a:gd name="T20" fmla="*/ 1925 w 1929"/>
              <a:gd name="T21" fmla="*/ 66 h 449"/>
              <a:gd name="T22" fmla="*/ 1925 w 1929"/>
              <a:gd name="T23" fmla="*/ 70 h 449"/>
              <a:gd name="T24" fmla="*/ 1928 w 1929"/>
              <a:gd name="T25" fmla="*/ 75 h 449"/>
              <a:gd name="T26" fmla="*/ 1928 w 1929"/>
              <a:gd name="T27" fmla="*/ 373 h 449"/>
              <a:gd name="T28" fmla="*/ 1925 w 1929"/>
              <a:gd name="T29" fmla="*/ 377 h 449"/>
              <a:gd name="T30" fmla="*/ 1925 w 1929"/>
              <a:gd name="T31" fmla="*/ 381 h 449"/>
              <a:gd name="T32" fmla="*/ 1918 w 1929"/>
              <a:gd name="T33" fmla="*/ 388 h 449"/>
              <a:gd name="T34" fmla="*/ 1902 w 1929"/>
              <a:gd name="T35" fmla="*/ 402 h 449"/>
              <a:gd name="T36" fmla="*/ 1870 w 1929"/>
              <a:gd name="T37" fmla="*/ 414 h 449"/>
              <a:gd name="T38" fmla="*/ 1854 w 1929"/>
              <a:gd name="T39" fmla="*/ 420 h 449"/>
              <a:gd name="T40" fmla="*/ 1809 w 1929"/>
              <a:gd name="T41" fmla="*/ 431 h 449"/>
              <a:gd name="T42" fmla="*/ 1758 w 1929"/>
              <a:gd name="T43" fmla="*/ 438 h 449"/>
              <a:gd name="T44" fmla="*/ 1729 w 1929"/>
              <a:gd name="T45" fmla="*/ 442 h 449"/>
              <a:gd name="T46" fmla="*/ 1671 w 1929"/>
              <a:gd name="T47" fmla="*/ 446 h 449"/>
              <a:gd name="T48" fmla="*/ 1639 w 1929"/>
              <a:gd name="T49" fmla="*/ 447 h 449"/>
              <a:gd name="T50" fmla="*/ 1623 w 1929"/>
              <a:gd name="T51" fmla="*/ 447 h 449"/>
              <a:gd name="T52" fmla="*/ 1607 w 1929"/>
              <a:gd name="T53" fmla="*/ 448 h 449"/>
              <a:gd name="T54" fmla="*/ 321 w 1929"/>
              <a:gd name="T55" fmla="*/ 448 h 449"/>
              <a:gd name="T56" fmla="*/ 302 w 1929"/>
              <a:gd name="T57" fmla="*/ 447 h 449"/>
              <a:gd name="T58" fmla="*/ 286 w 1929"/>
              <a:gd name="T59" fmla="*/ 447 h 449"/>
              <a:gd name="T60" fmla="*/ 254 w 1929"/>
              <a:gd name="T61" fmla="*/ 446 h 449"/>
              <a:gd name="T62" fmla="*/ 196 w 1929"/>
              <a:gd name="T63" fmla="*/ 442 h 449"/>
              <a:gd name="T64" fmla="*/ 141 w 1929"/>
              <a:gd name="T65" fmla="*/ 435 h 449"/>
              <a:gd name="T66" fmla="*/ 116 w 1929"/>
              <a:gd name="T67" fmla="*/ 431 h 449"/>
              <a:gd name="T68" fmla="*/ 71 w 1929"/>
              <a:gd name="T69" fmla="*/ 420 h 449"/>
              <a:gd name="T70" fmla="*/ 39 w 1929"/>
              <a:gd name="T71" fmla="*/ 408 h 449"/>
              <a:gd name="T72" fmla="*/ 22 w 1929"/>
              <a:gd name="T73" fmla="*/ 402 h 449"/>
              <a:gd name="T74" fmla="*/ 7 w 1929"/>
              <a:gd name="T75" fmla="*/ 388 h 449"/>
              <a:gd name="T76" fmla="*/ 0 w 1929"/>
              <a:gd name="T77" fmla="*/ 381 h 449"/>
              <a:gd name="T78" fmla="*/ 0 w 1929"/>
              <a:gd name="T79" fmla="*/ 66 h 449"/>
              <a:gd name="T80" fmla="*/ 7 w 1929"/>
              <a:gd name="T81" fmla="*/ 59 h 449"/>
              <a:gd name="T82" fmla="*/ 22 w 1929"/>
              <a:gd name="T83" fmla="*/ 46 h 449"/>
              <a:gd name="T84" fmla="*/ 55 w 1929"/>
              <a:gd name="T85" fmla="*/ 33 h 449"/>
              <a:gd name="T86" fmla="*/ 71 w 1929"/>
              <a:gd name="T87" fmla="*/ 27 h 449"/>
              <a:gd name="T88" fmla="*/ 116 w 1929"/>
              <a:gd name="T89" fmla="*/ 16 h 449"/>
              <a:gd name="T90" fmla="*/ 167 w 1929"/>
              <a:gd name="T91" fmla="*/ 9 h 449"/>
              <a:gd name="T92" fmla="*/ 196 w 1929"/>
              <a:gd name="T93" fmla="*/ 5 h 449"/>
              <a:gd name="T94" fmla="*/ 254 w 1929"/>
              <a:gd name="T95" fmla="*/ 2 h 449"/>
              <a:gd name="T96" fmla="*/ 286 w 1929"/>
              <a:gd name="T97" fmla="*/ 0 h 449"/>
              <a:gd name="T98" fmla="*/ 321 w 1929"/>
              <a:gd name="T99" fmla="*/ 0 h 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929" h="449">
                <a:moveTo>
                  <a:pt x="321" y="0"/>
                </a:moveTo>
                <a:lnTo>
                  <a:pt x="1639" y="0"/>
                </a:lnTo>
                <a:lnTo>
                  <a:pt x="1671" y="2"/>
                </a:lnTo>
                <a:lnTo>
                  <a:pt x="1729" y="5"/>
                </a:lnTo>
                <a:lnTo>
                  <a:pt x="1783" y="13"/>
                </a:lnTo>
                <a:lnTo>
                  <a:pt x="1809" y="16"/>
                </a:lnTo>
                <a:lnTo>
                  <a:pt x="1854" y="27"/>
                </a:lnTo>
                <a:lnTo>
                  <a:pt x="1886" y="39"/>
                </a:lnTo>
                <a:lnTo>
                  <a:pt x="1902" y="46"/>
                </a:lnTo>
                <a:lnTo>
                  <a:pt x="1918" y="59"/>
                </a:lnTo>
                <a:lnTo>
                  <a:pt x="1925" y="66"/>
                </a:lnTo>
                <a:lnTo>
                  <a:pt x="1925" y="70"/>
                </a:lnTo>
                <a:lnTo>
                  <a:pt x="1928" y="75"/>
                </a:lnTo>
                <a:lnTo>
                  <a:pt x="1928" y="373"/>
                </a:lnTo>
                <a:lnTo>
                  <a:pt x="1925" y="377"/>
                </a:lnTo>
                <a:lnTo>
                  <a:pt x="1925" y="381"/>
                </a:lnTo>
                <a:lnTo>
                  <a:pt x="1918" y="388"/>
                </a:lnTo>
                <a:lnTo>
                  <a:pt x="1902" y="402"/>
                </a:lnTo>
                <a:lnTo>
                  <a:pt x="1870" y="414"/>
                </a:lnTo>
                <a:lnTo>
                  <a:pt x="1854" y="420"/>
                </a:lnTo>
                <a:lnTo>
                  <a:pt x="1809" y="431"/>
                </a:lnTo>
                <a:lnTo>
                  <a:pt x="1758" y="438"/>
                </a:lnTo>
                <a:lnTo>
                  <a:pt x="1729" y="442"/>
                </a:lnTo>
                <a:lnTo>
                  <a:pt x="1671" y="446"/>
                </a:lnTo>
                <a:lnTo>
                  <a:pt x="1639" y="447"/>
                </a:lnTo>
                <a:lnTo>
                  <a:pt x="1623" y="447"/>
                </a:lnTo>
                <a:lnTo>
                  <a:pt x="1607" y="448"/>
                </a:lnTo>
                <a:lnTo>
                  <a:pt x="321" y="448"/>
                </a:lnTo>
                <a:lnTo>
                  <a:pt x="302" y="447"/>
                </a:lnTo>
                <a:lnTo>
                  <a:pt x="286" y="447"/>
                </a:lnTo>
                <a:lnTo>
                  <a:pt x="254" y="446"/>
                </a:lnTo>
                <a:lnTo>
                  <a:pt x="196" y="442"/>
                </a:lnTo>
                <a:lnTo>
                  <a:pt x="141" y="435"/>
                </a:lnTo>
                <a:lnTo>
                  <a:pt x="116" y="431"/>
                </a:lnTo>
                <a:lnTo>
                  <a:pt x="71" y="420"/>
                </a:lnTo>
                <a:lnTo>
                  <a:pt x="39" y="408"/>
                </a:lnTo>
                <a:lnTo>
                  <a:pt x="22" y="402"/>
                </a:lnTo>
                <a:lnTo>
                  <a:pt x="7" y="388"/>
                </a:lnTo>
                <a:lnTo>
                  <a:pt x="0" y="381"/>
                </a:lnTo>
                <a:lnTo>
                  <a:pt x="0" y="66"/>
                </a:lnTo>
                <a:lnTo>
                  <a:pt x="7" y="59"/>
                </a:lnTo>
                <a:lnTo>
                  <a:pt x="22" y="46"/>
                </a:lnTo>
                <a:lnTo>
                  <a:pt x="55" y="33"/>
                </a:lnTo>
                <a:lnTo>
                  <a:pt x="71" y="27"/>
                </a:lnTo>
                <a:lnTo>
                  <a:pt x="116" y="16"/>
                </a:lnTo>
                <a:lnTo>
                  <a:pt x="167" y="9"/>
                </a:lnTo>
                <a:lnTo>
                  <a:pt x="196" y="5"/>
                </a:lnTo>
                <a:lnTo>
                  <a:pt x="254" y="2"/>
                </a:lnTo>
                <a:lnTo>
                  <a:pt x="286" y="0"/>
                </a:lnTo>
                <a:lnTo>
                  <a:pt x="321" y="0"/>
                </a:lnTo>
                <a:close/>
              </a:path>
            </a:pathLst>
          </a:custGeom>
          <a:solidFill>
            <a:srgbClr val="FFFF00"/>
          </a:solidFill>
          <a:ln w="38100" cap="flat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z="1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Freeform 16"/>
          <p:cNvSpPr>
            <a:spLocks/>
          </p:cNvSpPr>
          <p:nvPr/>
        </p:nvSpPr>
        <p:spPr bwMode="auto">
          <a:xfrm>
            <a:off x="1483924" y="4242585"/>
            <a:ext cx="1683137" cy="2507661"/>
          </a:xfrm>
          <a:custGeom>
            <a:avLst/>
            <a:gdLst>
              <a:gd name="T0" fmla="*/ 0 w 1932"/>
              <a:gd name="T1" fmla="*/ 1857 h 1858"/>
              <a:gd name="T2" fmla="*/ 386 w 1932"/>
              <a:gd name="T3" fmla="*/ 0 h 1858"/>
              <a:gd name="T4" fmla="*/ 1544 w 1932"/>
              <a:gd name="T5" fmla="*/ 0 h 1858"/>
              <a:gd name="T6" fmla="*/ 1931 w 1932"/>
              <a:gd name="T7" fmla="*/ 1857 h 1858"/>
              <a:gd name="T8" fmla="*/ 0 w 1932"/>
              <a:gd name="T9" fmla="*/ 1857 h 18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32" h="1858">
                <a:moveTo>
                  <a:pt x="0" y="1857"/>
                </a:moveTo>
                <a:lnTo>
                  <a:pt x="386" y="0"/>
                </a:lnTo>
                <a:lnTo>
                  <a:pt x="1544" y="0"/>
                </a:lnTo>
                <a:lnTo>
                  <a:pt x="1931" y="1857"/>
                </a:lnTo>
                <a:lnTo>
                  <a:pt x="0" y="1857"/>
                </a:lnTo>
                <a:close/>
              </a:path>
            </a:pathLst>
          </a:custGeom>
          <a:solidFill>
            <a:srgbClr val="FFAD5B"/>
          </a:solidFill>
          <a:ln w="38100" cap="flat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z="1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" name="Freeform 9"/>
          <p:cNvSpPr>
            <a:spLocks/>
          </p:cNvSpPr>
          <p:nvPr/>
        </p:nvSpPr>
        <p:spPr bwMode="auto">
          <a:xfrm>
            <a:off x="5214843" y="4631950"/>
            <a:ext cx="1875670" cy="2118296"/>
          </a:xfrm>
          <a:custGeom>
            <a:avLst/>
            <a:gdLst>
              <a:gd name="T0" fmla="*/ 359 w 2153"/>
              <a:gd name="T1" fmla="*/ 0 h 2777"/>
              <a:gd name="T2" fmla="*/ 1829 w 2153"/>
              <a:gd name="T3" fmla="*/ 0 h 2777"/>
              <a:gd name="T4" fmla="*/ 1865 w 2153"/>
              <a:gd name="T5" fmla="*/ 9 h 2777"/>
              <a:gd name="T6" fmla="*/ 1929 w 2153"/>
              <a:gd name="T7" fmla="*/ 32 h 2777"/>
              <a:gd name="T8" fmla="*/ 1991 w 2153"/>
              <a:gd name="T9" fmla="*/ 79 h 2777"/>
              <a:gd name="T10" fmla="*/ 2019 w 2153"/>
              <a:gd name="T11" fmla="*/ 102 h 2777"/>
              <a:gd name="T12" fmla="*/ 2070 w 2153"/>
              <a:gd name="T13" fmla="*/ 167 h 2777"/>
              <a:gd name="T14" fmla="*/ 2105 w 2153"/>
              <a:gd name="T15" fmla="*/ 241 h 2777"/>
              <a:gd name="T16" fmla="*/ 2123 w 2153"/>
              <a:gd name="T17" fmla="*/ 282 h 2777"/>
              <a:gd name="T18" fmla="*/ 2141 w 2153"/>
              <a:gd name="T19" fmla="*/ 365 h 2777"/>
              <a:gd name="T20" fmla="*/ 2148 w 2153"/>
              <a:gd name="T21" fmla="*/ 412 h 2777"/>
              <a:gd name="T22" fmla="*/ 2148 w 2153"/>
              <a:gd name="T23" fmla="*/ 435 h 2777"/>
              <a:gd name="T24" fmla="*/ 2152 w 2153"/>
              <a:gd name="T25" fmla="*/ 463 h 2777"/>
              <a:gd name="T26" fmla="*/ 2152 w 2153"/>
              <a:gd name="T27" fmla="*/ 2313 h 2777"/>
              <a:gd name="T28" fmla="*/ 2148 w 2153"/>
              <a:gd name="T29" fmla="*/ 2337 h 2777"/>
              <a:gd name="T30" fmla="*/ 2148 w 2153"/>
              <a:gd name="T31" fmla="*/ 2360 h 2777"/>
              <a:gd name="T32" fmla="*/ 2141 w 2153"/>
              <a:gd name="T33" fmla="*/ 2406 h 2777"/>
              <a:gd name="T34" fmla="*/ 2123 w 2153"/>
              <a:gd name="T35" fmla="*/ 2489 h 2777"/>
              <a:gd name="T36" fmla="*/ 2088 w 2153"/>
              <a:gd name="T37" fmla="*/ 2568 h 2777"/>
              <a:gd name="T38" fmla="*/ 2070 w 2153"/>
              <a:gd name="T39" fmla="*/ 2605 h 2777"/>
              <a:gd name="T40" fmla="*/ 2019 w 2153"/>
              <a:gd name="T41" fmla="*/ 2670 h 2777"/>
              <a:gd name="T42" fmla="*/ 1962 w 2153"/>
              <a:gd name="T43" fmla="*/ 2716 h 2777"/>
              <a:gd name="T44" fmla="*/ 1929 w 2153"/>
              <a:gd name="T45" fmla="*/ 2739 h 2777"/>
              <a:gd name="T46" fmla="*/ 1865 w 2153"/>
              <a:gd name="T47" fmla="*/ 2762 h 2777"/>
              <a:gd name="T48" fmla="*/ 1829 w 2153"/>
              <a:gd name="T49" fmla="*/ 2771 h 2777"/>
              <a:gd name="T50" fmla="*/ 1811 w 2153"/>
              <a:gd name="T51" fmla="*/ 2771 h 2777"/>
              <a:gd name="T52" fmla="*/ 1793 w 2153"/>
              <a:gd name="T53" fmla="*/ 2776 h 2777"/>
              <a:gd name="T54" fmla="*/ 359 w 2153"/>
              <a:gd name="T55" fmla="*/ 2776 h 2777"/>
              <a:gd name="T56" fmla="*/ 337 w 2153"/>
              <a:gd name="T57" fmla="*/ 2771 h 2777"/>
              <a:gd name="T58" fmla="*/ 319 w 2153"/>
              <a:gd name="T59" fmla="*/ 2771 h 2777"/>
              <a:gd name="T60" fmla="*/ 283 w 2153"/>
              <a:gd name="T61" fmla="*/ 2762 h 2777"/>
              <a:gd name="T62" fmla="*/ 219 w 2153"/>
              <a:gd name="T63" fmla="*/ 2739 h 2777"/>
              <a:gd name="T64" fmla="*/ 158 w 2153"/>
              <a:gd name="T65" fmla="*/ 2693 h 2777"/>
              <a:gd name="T66" fmla="*/ 129 w 2153"/>
              <a:gd name="T67" fmla="*/ 2670 h 2777"/>
              <a:gd name="T68" fmla="*/ 79 w 2153"/>
              <a:gd name="T69" fmla="*/ 2605 h 2777"/>
              <a:gd name="T70" fmla="*/ 43 w 2153"/>
              <a:gd name="T71" fmla="*/ 2531 h 2777"/>
              <a:gd name="T72" fmla="*/ 25 w 2153"/>
              <a:gd name="T73" fmla="*/ 2489 h 2777"/>
              <a:gd name="T74" fmla="*/ 7 w 2153"/>
              <a:gd name="T75" fmla="*/ 2406 h 2777"/>
              <a:gd name="T76" fmla="*/ 0 w 2153"/>
              <a:gd name="T77" fmla="*/ 2360 h 2777"/>
              <a:gd name="T78" fmla="*/ 0 w 2153"/>
              <a:gd name="T79" fmla="*/ 412 h 2777"/>
              <a:gd name="T80" fmla="*/ 7 w 2153"/>
              <a:gd name="T81" fmla="*/ 365 h 2777"/>
              <a:gd name="T82" fmla="*/ 25 w 2153"/>
              <a:gd name="T83" fmla="*/ 282 h 2777"/>
              <a:gd name="T84" fmla="*/ 61 w 2153"/>
              <a:gd name="T85" fmla="*/ 204 h 2777"/>
              <a:gd name="T86" fmla="*/ 79 w 2153"/>
              <a:gd name="T87" fmla="*/ 167 h 2777"/>
              <a:gd name="T88" fmla="*/ 129 w 2153"/>
              <a:gd name="T89" fmla="*/ 102 h 2777"/>
              <a:gd name="T90" fmla="*/ 186 w 2153"/>
              <a:gd name="T91" fmla="*/ 56 h 2777"/>
              <a:gd name="T92" fmla="*/ 219 w 2153"/>
              <a:gd name="T93" fmla="*/ 32 h 2777"/>
              <a:gd name="T94" fmla="*/ 283 w 2153"/>
              <a:gd name="T95" fmla="*/ 9 h 2777"/>
              <a:gd name="T96" fmla="*/ 319 w 2153"/>
              <a:gd name="T97" fmla="*/ 0 h 2777"/>
              <a:gd name="T98" fmla="*/ 359 w 2153"/>
              <a:gd name="T99" fmla="*/ 0 h 27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153" h="2777">
                <a:moveTo>
                  <a:pt x="359" y="0"/>
                </a:moveTo>
                <a:lnTo>
                  <a:pt x="1829" y="0"/>
                </a:lnTo>
                <a:lnTo>
                  <a:pt x="1865" y="9"/>
                </a:lnTo>
                <a:lnTo>
                  <a:pt x="1929" y="32"/>
                </a:lnTo>
                <a:lnTo>
                  <a:pt x="1991" y="79"/>
                </a:lnTo>
                <a:lnTo>
                  <a:pt x="2019" y="102"/>
                </a:lnTo>
                <a:lnTo>
                  <a:pt x="2070" y="167"/>
                </a:lnTo>
                <a:lnTo>
                  <a:pt x="2105" y="241"/>
                </a:lnTo>
                <a:lnTo>
                  <a:pt x="2123" y="282"/>
                </a:lnTo>
                <a:lnTo>
                  <a:pt x="2141" y="365"/>
                </a:lnTo>
                <a:lnTo>
                  <a:pt x="2148" y="412"/>
                </a:lnTo>
                <a:lnTo>
                  <a:pt x="2148" y="435"/>
                </a:lnTo>
                <a:lnTo>
                  <a:pt x="2152" y="463"/>
                </a:lnTo>
                <a:lnTo>
                  <a:pt x="2152" y="2313"/>
                </a:lnTo>
                <a:lnTo>
                  <a:pt x="2148" y="2337"/>
                </a:lnTo>
                <a:lnTo>
                  <a:pt x="2148" y="2360"/>
                </a:lnTo>
                <a:lnTo>
                  <a:pt x="2141" y="2406"/>
                </a:lnTo>
                <a:lnTo>
                  <a:pt x="2123" y="2489"/>
                </a:lnTo>
                <a:lnTo>
                  <a:pt x="2088" y="2568"/>
                </a:lnTo>
                <a:lnTo>
                  <a:pt x="2070" y="2605"/>
                </a:lnTo>
                <a:lnTo>
                  <a:pt x="2019" y="2670"/>
                </a:lnTo>
                <a:lnTo>
                  <a:pt x="1962" y="2716"/>
                </a:lnTo>
                <a:lnTo>
                  <a:pt x="1929" y="2739"/>
                </a:lnTo>
                <a:lnTo>
                  <a:pt x="1865" y="2762"/>
                </a:lnTo>
                <a:lnTo>
                  <a:pt x="1829" y="2771"/>
                </a:lnTo>
                <a:lnTo>
                  <a:pt x="1811" y="2771"/>
                </a:lnTo>
                <a:lnTo>
                  <a:pt x="1793" y="2776"/>
                </a:lnTo>
                <a:lnTo>
                  <a:pt x="359" y="2776"/>
                </a:lnTo>
                <a:lnTo>
                  <a:pt x="337" y="2771"/>
                </a:lnTo>
                <a:lnTo>
                  <a:pt x="319" y="2771"/>
                </a:lnTo>
                <a:lnTo>
                  <a:pt x="283" y="2762"/>
                </a:lnTo>
                <a:lnTo>
                  <a:pt x="219" y="2739"/>
                </a:lnTo>
                <a:lnTo>
                  <a:pt x="158" y="2693"/>
                </a:lnTo>
                <a:lnTo>
                  <a:pt x="129" y="2670"/>
                </a:lnTo>
                <a:lnTo>
                  <a:pt x="79" y="2605"/>
                </a:lnTo>
                <a:lnTo>
                  <a:pt x="43" y="2531"/>
                </a:lnTo>
                <a:lnTo>
                  <a:pt x="25" y="2489"/>
                </a:lnTo>
                <a:lnTo>
                  <a:pt x="7" y="2406"/>
                </a:lnTo>
                <a:lnTo>
                  <a:pt x="0" y="2360"/>
                </a:lnTo>
                <a:lnTo>
                  <a:pt x="0" y="412"/>
                </a:lnTo>
                <a:lnTo>
                  <a:pt x="7" y="365"/>
                </a:lnTo>
                <a:lnTo>
                  <a:pt x="25" y="282"/>
                </a:lnTo>
                <a:lnTo>
                  <a:pt x="61" y="204"/>
                </a:lnTo>
                <a:lnTo>
                  <a:pt x="79" y="167"/>
                </a:lnTo>
                <a:lnTo>
                  <a:pt x="129" y="102"/>
                </a:lnTo>
                <a:lnTo>
                  <a:pt x="186" y="56"/>
                </a:lnTo>
                <a:lnTo>
                  <a:pt x="219" y="32"/>
                </a:lnTo>
                <a:lnTo>
                  <a:pt x="283" y="9"/>
                </a:lnTo>
                <a:lnTo>
                  <a:pt x="319" y="0"/>
                </a:lnTo>
                <a:lnTo>
                  <a:pt x="359" y="0"/>
                </a:lnTo>
                <a:close/>
              </a:path>
            </a:pathLst>
          </a:custGeom>
          <a:solidFill>
            <a:srgbClr val="7FFFD4"/>
          </a:solidFill>
          <a:ln w="38100" cap="flat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z="1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" name="Freeform 2"/>
          <p:cNvSpPr>
            <a:spLocks/>
          </p:cNvSpPr>
          <p:nvPr/>
        </p:nvSpPr>
        <p:spPr bwMode="auto">
          <a:xfrm>
            <a:off x="8391835" y="4631950"/>
            <a:ext cx="1651735" cy="2118296"/>
          </a:xfrm>
          <a:custGeom>
            <a:avLst/>
            <a:gdLst>
              <a:gd name="T0" fmla="*/ 0 w 1354"/>
              <a:gd name="T1" fmla="*/ 0 h 2559"/>
              <a:gd name="T2" fmla="*/ 1353 w 1354"/>
              <a:gd name="T3" fmla="*/ 0 h 2559"/>
              <a:gd name="T4" fmla="*/ 1353 w 1354"/>
              <a:gd name="T5" fmla="*/ 2558 h 2559"/>
              <a:gd name="T6" fmla="*/ 0 w 1354"/>
              <a:gd name="T7" fmla="*/ 2558 h 2559"/>
              <a:gd name="T8" fmla="*/ 0 w 1354"/>
              <a:gd name="T9" fmla="*/ 0 h 2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4" h="2559">
                <a:moveTo>
                  <a:pt x="0" y="0"/>
                </a:moveTo>
                <a:lnTo>
                  <a:pt x="1353" y="0"/>
                </a:lnTo>
                <a:lnTo>
                  <a:pt x="1353" y="2558"/>
                </a:lnTo>
                <a:lnTo>
                  <a:pt x="0" y="2558"/>
                </a:lnTo>
                <a:lnTo>
                  <a:pt x="0" y="0"/>
                </a:lnTo>
                <a:close/>
              </a:path>
            </a:pathLst>
          </a:custGeom>
          <a:solidFill>
            <a:srgbClr val="7B7BC0"/>
          </a:solidFill>
          <a:ln w="38100" cap="flat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z="1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504093" y="69623"/>
            <a:ext cx="11195538" cy="102062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Ителлект-карты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 smtClean="0"/>
              <a:t> - это метод графического выражения процессов восприятия, обработки и запоминания информации, творческих задач, инструмент развития памяти и мышления</a:t>
            </a:r>
          </a:p>
        </p:txBody>
      </p:sp>
    </p:spTree>
    <p:extLst>
      <p:ext uri="{BB962C8B-B14F-4D97-AF65-F5344CB8AC3E}">
        <p14:creationId xmlns:p14="http://schemas.microsoft.com/office/powerpoint/2010/main" val="3104079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28" name="Group 32"/>
          <p:cNvGrpSpPr>
            <a:grpSpLocks/>
          </p:cNvGrpSpPr>
          <p:nvPr/>
        </p:nvGrpSpPr>
        <p:grpSpPr bwMode="auto">
          <a:xfrm>
            <a:off x="176396" y="152400"/>
            <a:ext cx="11571490" cy="6543387"/>
            <a:chOff x="12" y="80"/>
            <a:chExt cx="6506" cy="4962"/>
          </a:xfrm>
        </p:grpSpPr>
        <p:sp>
          <p:nvSpPr>
            <p:cNvPr id="4098" name="Oval 2"/>
            <p:cNvSpPr>
              <a:spLocks noChangeArrowheads="1"/>
            </p:cNvSpPr>
            <p:nvPr/>
          </p:nvSpPr>
          <p:spPr bwMode="auto">
            <a:xfrm>
              <a:off x="2440" y="80"/>
              <a:ext cx="1688" cy="912"/>
            </a:xfrm>
            <a:prstGeom prst="ellipse">
              <a:avLst/>
            </a:prstGeom>
            <a:solidFill>
              <a:srgbClr val="D2B48C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99" name="Oval 3"/>
            <p:cNvSpPr>
              <a:spLocks noChangeArrowheads="1"/>
            </p:cNvSpPr>
            <p:nvPr/>
          </p:nvSpPr>
          <p:spPr bwMode="auto">
            <a:xfrm>
              <a:off x="5040" y="896"/>
              <a:ext cx="1240" cy="936"/>
            </a:xfrm>
            <a:prstGeom prst="ellipse">
              <a:avLst/>
            </a:prstGeom>
            <a:solidFill>
              <a:srgbClr val="FFAD5B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01" name="Oval 5"/>
            <p:cNvSpPr>
              <a:spLocks noChangeArrowheads="1"/>
            </p:cNvSpPr>
            <p:nvPr/>
          </p:nvSpPr>
          <p:spPr bwMode="auto">
            <a:xfrm>
              <a:off x="4710" y="3552"/>
              <a:ext cx="1808" cy="1088"/>
            </a:xfrm>
            <a:prstGeom prst="ellipse">
              <a:avLst/>
            </a:prstGeom>
            <a:solidFill>
              <a:srgbClr val="7B7BC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02" name="Oval 6"/>
            <p:cNvSpPr>
              <a:spLocks noChangeArrowheads="1"/>
            </p:cNvSpPr>
            <p:nvPr/>
          </p:nvSpPr>
          <p:spPr bwMode="auto">
            <a:xfrm>
              <a:off x="1956" y="3938"/>
              <a:ext cx="1760" cy="1104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03" name="Oval 7"/>
            <p:cNvSpPr>
              <a:spLocks noChangeArrowheads="1"/>
            </p:cNvSpPr>
            <p:nvPr/>
          </p:nvSpPr>
          <p:spPr bwMode="auto">
            <a:xfrm>
              <a:off x="12" y="2582"/>
              <a:ext cx="1556" cy="1571"/>
            </a:xfrm>
            <a:prstGeom prst="ellipse">
              <a:avLst/>
            </a:prstGeom>
            <a:solidFill>
              <a:srgbClr val="98FB98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04" name="Oval 8"/>
            <p:cNvSpPr>
              <a:spLocks noChangeArrowheads="1"/>
            </p:cNvSpPr>
            <p:nvPr/>
          </p:nvSpPr>
          <p:spPr bwMode="auto">
            <a:xfrm>
              <a:off x="392" y="672"/>
              <a:ext cx="1488" cy="1096"/>
            </a:xfrm>
            <a:prstGeom prst="ellipse">
              <a:avLst/>
            </a:prstGeom>
            <a:solidFill>
              <a:srgbClr val="AFEEEE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05" name="Oval 9"/>
            <p:cNvSpPr>
              <a:spLocks noChangeArrowheads="1"/>
            </p:cNvSpPr>
            <p:nvPr/>
          </p:nvSpPr>
          <p:spPr bwMode="auto">
            <a:xfrm>
              <a:off x="2320" y="1880"/>
              <a:ext cx="1640" cy="864"/>
            </a:xfrm>
            <a:prstGeom prst="ellipse">
              <a:avLst/>
            </a:prstGeom>
            <a:solidFill>
              <a:srgbClr val="FF682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06" name="Text Box 10"/>
            <p:cNvSpPr txBox="1">
              <a:spLocks noChangeArrowheads="1"/>
            </p:cNvSpPr>
            <p:nvPr/>
          </p:nvSpPr>
          <p:spPr bwMode="auto">
            <a:xfrm>
              <a:off x="1515" y="1943"/>
              <a:ext cx="3249" cy="6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ru-RU" altLang="ru-RU" sz="2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Метод </a:t>
              </a:r>
            </a:p>
            <a:p>
              <a:pPr algn="ctr"/>
              <a:r>
                <a:rPr lang="ru-RU" altLang="ru-RU" sz="2400" b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интеллект-карт:</a:t>
              </a:r>
              <a:endParaRPr lang="ru-RU" alt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07" name="Text Box 11"/>
            <p:cNvSpPr txBox="1">
              <a:spLocks noChangeArrowheads="1"/>
            </p:cNvSpPr>
            <p:nvPr/>
          </p:nvSpPr>
          <p:spPr bwMode="auto">
            <a:xfrm>
              <a:off x="389" y="800"/>
              <a:ext cx="1541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endParaRPr lang="ru-RU" alt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08" name="Text Box 12"/>
            <p:cNvSpPr txBox="1">
              <a:spLocks noChangeArrowheads="1"/>
            </p:cNvSpPr>
            <p:nvPr/>
          </p:nvSpPr>
          <p:spPr bwMode="auto">
            <a:xfrm>
              <a:off x="2625" y="222"/>
              <a:ext cx="1335" cy="6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ru-RU" altLang="ru-RU" sz="1600" b="1" dirty="0" smtClean="0">
                  <a:solidFill>
                    <a:schemeClr val="bg1"/>
                  </a:solidFill>
                  <a:cs typeface="Times New Roman" panose="02020603050405020304" pitchFamily="18" charset="0"/>
                </a:rPr>
                <a:t>Формирует умение работать с информацией</a:t>
              </a:r>
              <a:endParaRPr lang="ru-RU" altLang="ru-RU" sz="1600" b="1" dirty="0">
                <a:solidFill>
                  <a:schemeClr val="bg1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4114" name="Line 18"/>
            <p:cNvSpPr>
              <a:spLocks noChangeShapeType="1"/>
            </p:cNvSpPr>
            <p:nvPr/>
          </p:nvSpPr>
          <p:spPr bwMode="auto">
            <a:xfrm flipH="1">
              <a:off x="3216" y="1008"/>
              <a:ext cx="64" cy="816"/>
            </a:xfrm>
            <a:prstGeom prst="line">
              <a:avLst/>
            </a:prstGeom>
            <a:noFill/>
            <a:ln w="190500">
              <a:solidFill>
                <a:srgbClr val="D2B48C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15" name="Line 19"/>
            <p:cNvSpPr>
              <a:spLocks noChangeShapeType="1"/>
            </p:cNvSpPr>
            <p:nvPr/>
          </p:nvSpPr>
          <p:spPr bwMode="auto">
            <a:xfrm>
              <a:off x="1696" y="1576"/>
              <a:ext cx="768" cy="440"/>
            </a:xfrm>
            <a:prstGeom prst="line">
              <a:avLst/>
            </a:prstGeom>
            <a:noFill/>
            <a:ln w="190500">
              <a:solidFill>
                <a:srgbClr val="AFEEEE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16" name="Line 20"/>
            <p:cNvSpPr>
              <a:spLocks noChangeShapeType="1"/>
            </p:cNvSpPr>
            <p:nvPr/>
          </p:nvSpPr>
          <p:spPr bwMode="auto">
            <a:xfrm flipV="1">
              <a:off x="1504" y="2568"/>
              <a:ext cx="936" cy="472"/>
            </a:xfrm>
            <a:prstGeom prst="line">
              <a:avLst/>
            </a:prstGeom>
            <a:noFill/>
            <a:ln w="190500">
              <a:solidFill>
                <a:srgbClr val="98FB98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17" name="Line 21"/>
            <p:cNvSpPr>
              <a:spLocks noChangeShapeType="1"/>
            </p:cNvSpPr>
            <p:nvPr/>
          </p:nvSpPr>
          <p:spPr bwMode="auto">
            <a:xfrm flipV="1">
              <a:off x="2784" y="2776"/>
              <a:ext cx="472" cy="1184"/>
            </a:xfrm>
            <a:prstGeom prst="line">
              <a:avLst/>
            </a:prstGeom>
            <a:noFill/>
            <a:ln w="190500">
              <a:solidFill>
                <a:srgbClr val="FFFF00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18" name="Line 22"/>
            <p:cNvSpPr>
              <a:spLocks noChangeShapeType="1"/>
            </p:cNvSpPr>
            <p:nvPr/>
          </p:nvSpPr>
          <p:spPr bwMode="auto">
            <a:xfrm flipH="1" flipV="1">
              <a:off x="3912" y="2488"/>
              <a:ext cx="1032" cy="1216"/>
            </a:xfrm>
            <a:prstGeom prst="line">
              <a:avLst/>
            </a:prstGeom>
            <a:noFill/>
            <a:ln w="190500">
              <a:solidFill>
                <a:srgbClr val="7B7BC0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20" name="Line 24"/>
            <p:cNvSpPr>
              <a:spLocks noChangeShapeType="1"/>
            </p:cNvSpPr>
            <p:nvPr/>
          </p:nvSpPr>
          <p:spPr bwMode="auto">
            <a:xfrm flipH="1">
              <a:off x="3800" y="1488"/>
              <a:ext cx="1256" cy="544"/>
            </a:xfrm>
            <a:prstGeom prst="line">
              <a:avLst/>
            </a:prstGeom>
            <a:noFill/>
            <a:ln w="190500">
              <a:solidFill>
                <a:srgbClr val="FFAD5B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4121" name="Picture 25" descr="15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8" y="1384"/>
              <a:ext cx="736" cy="7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22" name="Picture 26" descr="21M2"/>
            <p:cNvPicPr>
              <a:picLocks noChangeAspect="1" noChangeArrowheads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8" y="1120"/>
              <a:ext cx="586" cy="6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23" name="Picture 27" descr="baby18"/>
            <p:cNvPicPr>
              <a:picLocks noChangeAspect="1" noChangeArrowheads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44" y="1243"/>
              <a:ext cx="600" cy="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24" name="Picture 28" descr="baby20"/>
            <p:cNvPicPr>
              <a:picLocks noChangeAspect="1" noChangeArrowheads="1" noCrop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5" y="2231"/>
              <a:ext cx="800" cy="1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25" name="Picture 29" descr="baby07"/>
            <p:cNvPicPr>
              <a:picLocks noChangeAspect="1" noChangeArrowheads="1" noCrop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84" y="3040"/>
              <a:ext cx="952" cy="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26" name="Picture 30" descr="baby01"/>
            <p:cNvPicPr>
              <a:picLocks noChangeAspect="1" noChangeArrowheads="1" noCrop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3" y="2777"/>
              <a:ext cx="768" cy="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" name="Прямоугольник 3"/>
          <p:cNvSpPr/>
          <p:nvPr/>
        </p:nvSpPr>
        <p:spPr>
          <a:xfrm>
            <a:off x="1192004" y="1101864"/>
            <a:ext cx="205064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Помогает логически выстраивать последовательность своих мыслей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392909" y="1430111"/>
            <a:ext cx="165789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Учит </a:t>
            </a:r>
            <a:r>
              <a:rPr lang="ru-RU" sz="1600" b="1" dirty="0">
                <a:solidFill>
                  <a:schemeClr val="bg1"/>
                </a:solidFill>
              </a:rPr>
              <a:t>выделять главное и второстепенное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0892" y="3632415"/>
            <a:ext cx="217848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Учит планировать своё речевое </a:t>
            </a:r>
            <a:r>
              <a:rPr lang="ru-RU" sz="1600" b="1" dirty="0" smtClean="0">
                <a:solidFill>
                  <a:schemeClr val="bg1"/>
                </a:solidFill>
              </a:rPr>
              <a:t>поведение в </a:t>
            </a:r>
            <a:r>
              <a:rPr lang="ru-RU" sz="1600" b="1" dirty="0">
                <a:solidFill>
                  <a:schemeClr val="bg1"/>
                </a:solidFill>
              </a:rPr>
              <a:t>целом и применительно к различным жизненным ситуациям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292032" y="5607358"/>
            <a:ext cx="18141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Формирует проектные умения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9013474" y="4910045"/>
            <a:ext cx="225313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Помогает </a:t>
            </a:r>
            <a:r>
              <a:rPr lang="ru-RU" sz="1600" b="1" dirty="0">
                <a:solidFill>
                  <a:schemeClr val="bg1"/>
                </a:solidFill>
              </a:rPr>
              <a:t>сформировать </a:t>
            </a:r>
            <a:r>
              <a:rPr lang="ru-RU" sz="1600" b="1" dirty="0" err="1">
                <a:solidFill>
                  <a:schemeClr val="bg1"/>
                </a:solidFill>
              </a:rPr>
              <a:t>метапредметные</a:t>
            </a:r>
            <a:r>
              <a:rPr lang="ru-RU" sz="1600" b="1" dirty="0">
                <a:solidFill>
                  <a:schemeClr val="bg1"/>
                </a:solidFill>
              </a:rPr>
              <a:t> результаты обучения</a:t>
            </a:r>
          </a:p>
        </p:txBody>
      </p:sp>
    </p:spTree>
    <p:extLst>
      <p:ext uri="{BB962C8B-B14F-4D97-AF65-F5344CB8AC3E}">
        <p14:creationId xmlns:p14="http://schemas.microsoft.com/office/powerpoint/2010/main" val="1216828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58373" name="Picture 5" descr="http://www.mind-map.ru/inc/images/0703/0703240103480.gif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93" y="1409583"/>
            <a:ext cx="8569570" cy="50254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4" name="Rectangle 6"/>
          <p:cNvSpPr>
            <a:spLocks noChangeArrowheads="1"/>
          </p:cNvSpPr>
          <p:nvPr/>
        </p:nvSpPr>
        <p:spPr bwMode="auto">
          <a:xfrm>
            <a:off x="1524000" y="1914526"/>
            <a:ext cx="1841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kumimoji="0" lang="ru-RU" altLang="ru-RU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kumimoji="0" lang="ru-RU" altLang="ru-RU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539263" y="184666"/>
            <a:ext cx="11090764" cy="77503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4000" b="1" dirty="0" smtClean="0"/>
              <a:t>Принципы рисования Интеллект-карт:</a:t>
            </a:r>
            <a:endParaRPr lang="ru-RU" alt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003323" y="3056710"/>
            <a:ext cx="281895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Лист бумаги располагается горизонтально</a:t>
            </a:r>
          </a:p>
        </p:txBody>
      </p:sp>
    </p:spTree>
    <p:extLst>
      <p:ext uri="{BB962C8B-B14F-4D97-AF65-F5344CB8AC3E}">
        <p14:creationId xmlns:p14="http://schemas.microsoft.com/office/powerpoint/2010/main" val="3401505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8374" name="Rectangle 6"/>
          <p:cNvSpPr>
            <a:spLocks noChangeArrowheads="1"/>
          </p:cNvSpPr>
          <p:nvPr/>
        </p:nvSpPr>
        <p:spPr bwMode="auto">
          <a:xfrm>
            <a:off x="1524000" y="1914526"/>
            <a:ext cx="1841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kumimoji="0" lang="ru-RU" altLang="ru-RU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kumimoji="0" lang="ru-RU" altLang="ru-RU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290539" y="383960"/>
            <a:ext cx="9893277" cy="77503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4000" b="1" dirty="0" smtClean="0"/>
              <a:t>Принципы рисования Интеллект-карт:</a:t>
            </a:r>
            <a:endParaRPr lang="ru-RU" alt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95" y="3129994"/>
            <a:ext cx="6286699" cy="1808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936523" y="2756829"/>
            <a:ext cx="356381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В </a:t>
            </a:r>
            <a:r>
              <a:rPr lang="ru-RU" sz="3200" dirty="0"/>
              <a:t>центре страницы рисуется и выделяется главная идея (образ)</a:t>
            </a:r>
          </a:p>
        </p:txBody>
      </p:sp>
    </p:spTree>
    <p:extLst>
      <p:ext uri="{BB962C8B-B14F-4D97-AF65-F5344CB8AC3E}">
        <p14:creationId xmlns:p14="http://schemas.microsoft.com/office/powerpoint/2010/main" val="1165150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8374" name="Rectangle 6"/>
          <p:cNvSpPr>
            <a:spLocks noChangeArrowheads="1"/>
          </p:cNvSpPr>
          <p:nvPr/>
        </p:nvSpPr>
        <p:spPr bwMode="auto">
          <a:xfrm>
            <a:off x="1524000" y="1914526"/>
            <a:ext cx="1841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kumimoji="0" lang="ru-RU" altLang="ru-RU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kumimoji="0" lang="ru-RU" altLang="ru-RU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290539" y="383960"/>
            <a:ext cx="9893277" cy="77503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4000" b="1" dirty="0" smtClean="0"/>
              <a:t>Принципы рисования Интеллект-карт:</a:t>
            </a:r>
            <a:endParaRPr lang="ru-RU" alt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936523" y="2756829"/>
            <a:ext cx="356381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От </a:t>
            </a:r>
            <a:r>
              <a:rPr lang="ru-RU" sz="3200" dirty="0"/>
              <a:t>центрального образа отходят ветки первого уровня</a:t>
            </a:r>
          </a:p>
        </p:txBody>
      </p:sp>
      <p:pic>
        <p:nvPicPr>
          <p:cNvPr id="2050" name="Picture 2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464966"/>
            <a:ext cx="5861537" cy="5006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6409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TM03457452[[fn=Небесная]]</Template>
  <TotalTime>298</TotalTime>
  <Words>358</Words>
  <Application>Microsoft Office PowerPoint</Application>
  <PresentationFormat>Произвольный</PresentationFormat>
  <Paragraphs>71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Небеса</vt:lpstr>
      <vt:lpstr>Презентация PowerPoint</vt:lpstr>
      <vt:lpstr>причинЫ снижения успеваемости и интереса к предмету: </vt:lpstr>
      <vt:lpstr>Презентация PowerPoint</vt:lpstr>
      <vt:lpstr>«mind maps» «mind» - ум + «maps» - карты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Anna</dc:creator>
  <cp:lastModifiedBy>user</cp:lastModifiedBy>
  <cp:revision>34</cp:revision>
  <dcterms:created xsi:type="dcterms:W3CDTF">2017-01-08T12:00:39Z</dcterms:created>
  <dcterms:modified xsi:type="dcterms:W3CDTF">2022-05-19T11:14:54Z</dcterms:modified>
</cp:coreProperties>
</file>